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61" r:id="rId3"/>
    <p:sldId id="300" r:id="rId4"/>
    <p:sldId id="262" r:id="rId5"/>
    <p:sldId id="297" r:id="rId6"/>
    <p:sldId id="263" r:id="rId7"/>
    <p:sldId id="294" r:id="rId8"/>
    <p:sldId id="295" r:id="rId9"/>
    <p:sldId id="298" r:id="rId10"/>
    <p:sldId id="296" r:id="rId11"/>
    <p:sldId id="302" r:id="rId12"/>
    <p:sldId id="299" r:id="rId13"/>
    <p:sldId id="301" r:id="rId14"/>
    <p:sldId id="293" r:id="rId15"/>
    <p:sldId id="290" r:id="rId16"/>
    <p:sldId id="292" r:id="rId17"/>
  </p:sldIdLst>
  <p:sldSz cx="9144000" cy="5143500" type="screen16x9"/>
  <p:notesSz cx="6858000" cy="9144000"/>
  <p:embeddedFontLst>
    <p:embeddedFont>
      <p:font typeface="Atkinson Hyperlegible" panose="020B0604020202020204" charset="0"/>
      <p:regular r:id="rId19"/>
      <p:bold r:id="rId20"/>
      <p:italic r:id="rId21"/>
      <p:boldItalic r:id="rId22"/>
    </p:embeddedFont>
    <p:embeddedFont>
      <p:font typeface="Cambria" panose="02040503050406030204" pitchFamily="18" charset="0"/>
      <p:regular r:id="rId23"/>
      <p:bold r:id="rId24"/>
      <p:italic r:id="rId25"/>
      <p:boldItalic r:id="rId26"/>
    </p:embeddedFont>
    <p:embeddedFont>
      <p:font typeface="Georgia" panose="02040502050405020303"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092A6-8C4A-7C5F-F539-2E770E0E99A3}" v="326" dt="2025-02-24T17:13:57.097"/>
    <p1510:client id="{1B06B648-62E1-02D0-5A1E-19B8A7778FB0}" v="6" dt="2025-02-24T18:49:05.847"/>
    <p1510:client id="{4AEF267D-B748-BA18-3317-CEA4F1AFE212}" v="96" dt="2025-02-25T17:08:26.218"/>
    <p1510:client id="{4B1DAE96-B3A7-6814-1C9C-7CC392678055}" v="19" dt="2025-02-25T02:50:19.276"/>
    <p1510:client id="{635ABD80-322F-E805-CDC2-90988710F981}" v="12" dt="2025-02-25T08:27:21.237"/>
    <p1510:client id="{B2F2CF3F-8761-41E8-8B47-C12B3065754F}" v="2150" dt="2025-02-25T08:05:47.825"/>
    <p1510:client id="{C06AC3C9-9F57-9C15-D303-92C75BCDAF5D}" v="14" dt="2025-02-25T17:15:37.269"/>
    <p1510:client id="{CD689F6E-C862-946E-4706-1FD28D0465A4}" v="206" dt="2025-02-24T19:13:17.123"/>
    <p1510:client id="{ED806FE3-06D6-72B7-ED60-985CDE9BD5AB}" v="19" dt="2025-02-25T08:55:46.291"/>
  </p1510:revLst>
</p1510:revInfo>
</file>

<file path=ppt/tableStyles.xml><?xml version="1.0" encoding="utf-8"?>
<a:tblStyleLst xmlns:a="http://schemas.openxmlformats.org/drawingml/2006/main" def="{9829D47E-9588-42DB-AF31-36C24805401C}">
  <a:tblStyle styleId="{9829D47E-9588-42DB-AF31-36C2480540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509CE3-BAA4-46C7-940B-7D0D8FD543A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ublic.tableau.com/app/profile/zsofia.nika/viz/AnimalRights_17092289911360/AnimalRight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lic.tableau.com/app/profile/zsofia.nika/viz/AnimalRights_17092289911360/AnimalRigh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b07d463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b07d463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576D08CC-A74A-2136-4254-D4CCB76D7EFC}"/>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37A59820-FE3A-611B-E86E-C3383A0C62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D02F37BB-214D-426B-C177-27C5082154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92073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A0CF43BF-53FE-0490-C9A6-A1223AC4A790}"/>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234EF958-DD14-3238-64D2-4A256E15A7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904CAC8A-CD7E-5159-6CB2-362AAE1F3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92316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52944449-7190-218A-F4F7-8CCFF33EE427}"/>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9A24F648-3D5E-91BC-2A65-EC605F3794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B3626570-453D-36A4-9C12-BA95318B6F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Clr>
                <a:schemeClr val="dk1"/>
              </a:buClr>
            </a:pPr>
            <a:r>
              <a:rPr lang="en-US"/>
              <a:t>Vanessa</a:t>
            </a:r>
          </a:p>
          <a:p>
            <a:pPr marL="158750" indent="0">
              <a:buClr>
                <a:schemeClr val="dk1"/>
              </a:buClr>
              <a:buNone/>
            </a:pPr>
            <a:endParaRPr lang="en-US"/>
          </a:p>
          <a:p>
            <a:pPr>
              <a:buClr>
                <a:schemeClr val="dk1"/>
              </a:buClr>
            </a:pPr>
            <a:r>
              <a:rPr lang="en-US"/>
              <a:t>Animal right index score</a:t>
            </a:r>
          </a:p>
          <a:p>
            <a:pPr>
              <a:buClr>
                <a:schemeClr val="dk1"/>
              </a:buClr>
            </a:pPr>
            <a:r>
              <a:rPr lang="en-US"/>
              <a:t>At the top, the </a:t>
            </a:r>
            <a:r>
              <a:rPr lang="en-US" b="1"/>
              <a:t>bar chart</a:t>
            </a:r>
            <a:r>
              <a:rPr lang="en-US"/>
              <a:t> shows that the U.S. has the highest meat consumption per capita globally. On the </a:t>
            </a:r>
            <a:r>
              <a:rPr lang="en-US" b="1"/>
              <a:t>left</a:t>
            </a:r>
            <a:r>
              <a:rPr lang="en-US"/>
              <a:t>, the regional map provides context by comparing the U.S. to neighboring countries., the us has a slightly lower scores than nearby country</a:t>
            </a:r>
          </a:p>
          <a:p>
            <a:pPr>
              <a:buClr>
                <a:schemeClr val="dk1"/>
              </a:buClr>
            </a:pPr>
            <a:r>
              <a:rPr lang="en-US"/>
              <a:t>To the </a:t>
            </a:r>
            <a:r>
              <a:rPr lang="en-US" b="1"/>
              <a:t>right</a:t>
            </a:r>
            <a:r>
              <a:rPr lang="en-US"/>
              <a:t>, we see the global landscape of fur farming policies. Notice that in the Americas, including the U.S., there are very little</a:t>
            </a:r>
            <a:r>
              <a:rPr lang="en-US" b="1"/>
              <a:t> nationwide bans on fur farming.</a:t>
            </a:r>
            <a:r>
              <a:rPr lang="en-US"/>
              <a:t> This contrasts sharply with Western Europe, where fur farming is heavily restricted. This clearly exposes a significant policy gap in the U.S., despite its influential role in setting cultural and economic trends.</a:t>
            </a:r>
          </a:p>
          <a:p>
            <a:pPr>
              <a:buClr>
                <a:schemeClr val="dk1"/>
              </a:buClr>
            </a:pPr>
            <a:r>
              <a:rPr lang="en-US" b="1"/>
              <a:t>This shows how this one country can be analyzed through our dashboard, This insight highlights an opportunity for impactful advocacy.</a:t>
            </a:r>
            <a:r>
              <a:rPr lang="en-US"/>
              <a:t> By focusing efforts in the U.S., we can influence not only domestic policies but also global consumption trends.</a:t>
            </a:r>
          </a:p>
          <a:p>
            <a:pPr marL="158750" indent="0">
              <a:buClr>
                <a:schemeClr val="dk1"/>
              </a:buClr>
              <a:buNone/>
            </a:pPr>
            <a:endParaRPr lang="en-US"/>
          </a:p>
          <a:p>
            <a:pPr>
              <a:buClr>
                <a:schemeClr val="dk1"/>
              </a:buClr>
            </a:pPr>
            <a:endParaRPr lang="en-US"/>
          </a:p>
          <a:p>
            <a:pPr>
              <a:buClr>
                <a:schemeClr val="dk1"/>
              </a:buClr>
              <a:buSzPts val="1100"/>
            </a:pPr>
            <a:endParaRPr lang="en-US"/>
          </a:p>
          <a:p>
            <a:pPr marL="0" indent="0">
              <a:buClr>
                <a:schemeClr val="dk1"/>
              </a:buClr>
              <a:buNone/>
            </a:pPr>
            <a:endParaRPr lang="en-US"/>
          </a:p>
        </p:txBody>
      </p:sp>
    </p:spTree>
    <p:extLst>
      <p:ext uri="{BB962C8B-B14F-4D97-AF65-F5344CB8AC3E}">
        <p14:creationId xmlns:p14="http://schemas.microsoft.com/office/powerpoint/2010/main" val="102968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a:extLst>
            <a:ext uri="{FF2B5EF4-FFF2-40B4-BE49-F238E27FC236}">
              <a16:creationId xmlns:a16="http://schemas.microsoft.com/office/drawing/2014/main" id="{C84194AE-853E-04BD-373A-765FF5F5A511}"/>
            </a:ext>
          </a:extLst>
        </p:cNvPr>
        <p:cNvGrpSpPr/>
        <p:nvPr/>
      </p:nvGrpSpPr>
      <p:grpSpPr>
        <a:xfrm>
          <a:off x="0" y="0"/>
          <a:ext cx="0" cy="0"/>
          <a:chOff x="0" y="0"/>
          <a:chExt cx="0" cy="0"/>
        </a:xfrm>
      </p:grpSpPr>
      <p:sp>
        <p:nvSpPr>
          <p:cNvPr id="335" name="Google Shape;335;g1eb4a7a7488_0_43:notes">
            <a:extLst>
              <a:ext uri="{FF2B5EF4-FFF2-40B4-BE49-F238E27FC236}">
                <a16:creationId xmlns:a16="http://schemas.microsoft.com/office/drawing/2014/main" id="{C858E85C-603F-7740-DB2C-2DDBCBF494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eb4a7a7488_0_43:notes">
            <a:extLst>
              <a:ext uri="{FF2B5EF4-FFF2-40B4-BE49-F238E27FC236}">
                <a16:creationId xmlns:a16="http://schemas.microsoft.com/office/drawing/2014/main" id="{7F3EA77A-28A0-2CE9-2E15-6B7A03A9D5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gn="l">
              <a:spcBef>
                <a:spcPts val="0"/>
              </a:spcBef>
              <a:spcAft>
                <a:spcPts val="0"/>
              </a:spcAft>
              <a:buNone/>
            </a:pPr>
            <a:r>
              <a:rPr lang="en-US"/>
              <a:t>Vanessa</a:t>
            </a:r>
          </a:p>
          <a:p>
            <a:pPr lvl="0" algn="l" defTabSz="914400">
              <a:lnSpc>
                <a:spcPct val="100000"/>
              </a:lnSpc>
              <a:spcBef>
                <a:spcPts val="0"/>
              </a:spcBef>
              <a:spcAft>
                <a:spcPts val="0"/>
              </a:spcAft>
              <a:buNone/>
              <a:tabLst/>
              <a:defRPr/>
            </a:pPr>
            <a:r>
              <a:rPr lang="en-US" b="1"/>
              <a:t>Animal welfare clarity: </a:t>
            </a:r>
            <a:r>
              <a:rPr lang="en-US"/>
              <a:t>Clearer comparison between countries</a:t>
            </a:r>
          </a:p>
          <a:p>
            <a:pPr>
              <a:buNone/>
              <a:defRPr/>
            </a:pPr>
            <a:r>
              <a:rPr lang="en-US"/>
              <a:t>●Our dashboard makes it easy to see where animal welfare laws are strong and where they are lacking. This transparency can empowers policymakers and advocates to focus their efforts where they are needed most and people in support of animals.</a:t>
            </a:r>
          </a:p>
          <a:p>
            <a:pPr>
              <a:buNone/>
              <a:defRPr/>
            </a:pPr>
            <a:endParaRPr lang="en-US"/>
          </a:p>
          <a:p>
            <a:pPr>
              <a:buNone/>
              <a:defRPr/>
            </a:pPr>
            <a:r>
              <a:rPr lang="en-US" b="1"/>
              <a:t>Trends by Region: </a:t>
            </a:r>
            <a:r>
              <a:rPr lang="en-US"/>
              <a:t>Highlighting the regions fur ban </a:t>
            </a:r>
          </a:p>
          <a:p>
            <a:pPr>
              <a:buNone/>
              <a:defRPr/>
            </a:pPr>
            <a:r>
              <a:rPr lang="en-US"/>
              <a:t>●Our dashboard revealed clear regional patterns. For example, Western Europe shows strong anima fur bans, while parts of Asia and the Americas have more inconsistent policies. By understanding these trends, we can better tailor awareness campaigns and policy initiatives.</a:t>
            </a:r>
          </a:p>
          <a:p>
            <a:pPr>
              <a:buNone/>
              <a:defRPr/>
            </a:pPr>
            <a:endParaRPr lang="en-US"/>
          </a:p>
          <a:p>
            <a:pPr>
              <a:buNone/>
              <a:defRPr/>
            </a:pPr>
            <a:r>
              <a:rPr lang="en-US" b="1"/>
              <a:t> Policy Gap:</a:t>
            </a:r>
            <a:r>
              <a:rPr lang="en-US"/>
              <a:t> In the U.S., people eat the most meat, but the laws to protect animals are </a:t>
            </a:r>
            <a:r>
              <a:rPr lang="en-US" b="1"/>
              <a:t>not strong enough</a:t>
            </a:r>
            <a:r>
              <a:rPr lang="en-US"/>
              <a:t>. There are </a:t>
            </a:r>
            <a:r>
              <a:rPr lang="en-US" b="1"/>
              <a:t>no nationwide bans on fur farming</a:t>
            </a:r>
            <a:r>
              <a:rPr lang="en-US"/>
              <a:t>, even though many animals are used for fur. </a:t>
            </a:r>
            <a:r>
              <a:rPr lang="en-US" b="1"/>
              <a:t>Weak or No Laws = policy gap. And animal cruelty laws</a:t>
            </a:r>
          </a:p>
          <a:p>
            <a:pPr>
              <a:buNone/>
              <a:defRPr/>
            </a:pPr>
            <a:endParaRPr lang="en-US"/>
          </a:p>
          <a:p>
            <a:pPr>
              <a:buNone/>
              <a:defRPr/>
            </a:pPr>
            <a:endParaRPr lang="en-US"/>
          </a:p>
          <a:p>
            <a:pPr>
              <a:buNone/>
              <a:defRPr/>
            </a:pPr>
            <a:r>
              <a:rPr lang="en-US"/>
              <a:t>In the U.S., people eat the most meat, but the laws to protect animals are </a:t>
            </a:r>
            <a:r>
              <a:rPr lang="en-US" b="1"/>
              <a:t>not strong enough</a:t>
            </a:r>
            <a:r>
              <a:rPr lang="en-US"/>
              <a:t>. There are </a:t>
            </a:r>
            <a:r>
              <a:rPr lang="en-US" b="1"/>
              <a:t>no nationwide bans on fur farming</a:t>
            </a:r>
            <a:r>
              <a:rPr lang="en-US"/>
              <a:t>, even though many animals are used for fur.</a:t>
            </a:r>
          </a:p>
          <a:p>
            <a:pPr marL="0" indent="0">
              <a:buNone/>
              <a:defRPr/>
            </a:pPr>
            <a:endParaRPr lang="en-US"/>
          </a:p>
          <a:p>
            <a:pPr marL="0" indent="0">
              <a:buNone/>
              <a:defRPr/>
            </a:pPr>
            <a:endParaRPr lang="en-US"/>
          </a:p>
        </p:txBody>
      </p:sp>
    </p:spTree>
    <p:extLst>
      <p:ext uri="{BB962C8B-B14F-4D97-AF65-F5344CB8AC3E}">
        <p14:creationId xmlns:p14="http://schemas.microsoft.com/office/powerpoint/2010/main" val="416244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a:extLst>
            <a:ext uri="{FF2B5EF4-FFF2-40B4-BE49-F238E27FC236}">
              <a16:creationId xmlns:a16="http://schemas.microsoft.com/office/drawing/2014/main" id="{48715A4D-0331-3D4B-A8F5-7025E0F0ED25}"/>
            </a:ext>
          </a:extLst>
        </p:cNvPr>
        <p:cNvGrpSpPr/>
        <p:nvPr/>
      </p:nvGrpSpPr>
      <p:grpSpPr>
        <a:xfrm>
          <a:off x="0" y="0"/>
          <a:ext cx="0" cy="0"/>
          <a:chOff x="0" y="0"/>
          <a:chExt cx="0" cy="0"/>
        </a:xfrm>
      </p:grpSpPr>
      <p:sp>
        <p:nvSpPr>
          <p:cNvPr id="310" name="Google Shape;310;g1eb4a7a7488_1_28306:notes">
            <a:extLst>
              <a:ext uri="{FF2B5EF4-FFF2-40B4-BE49-F238E27FC236}">
                <a16:creationId xmlns:a16="http://schemas.microsoft.com/office/drawing/2014/main" id="{EB5EAB32-6584-D00C-D896-CD1DAA9B45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eb4a7a7488_1_28306:notes">
            <a:extLst>
              <a:ext uri="{FF2B5EF4-FFF2-40B4-BE49-F238E27FC236}">
                <a16:creationId xmlns:a16="http://schemas.microsoft.com/office/drawing/2014/main" id="{57FFE23B-6ED6-3573-5CF6-4FD5BA888A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lgn="l">
              <a:spcBef>
                <a:spcPts val="0"/>
              </a:spcBef>
              <a:spcAft>
                <a:spcPts val="0"/>
              </a:spcAft>
              <a:buNone/>
            </a:pPr>
            <a:r>
              <a:rPr lang="en-US"/>
              <a:t>Vanessa</a:t>
            </a:r>
          </a:p>
          <a:p>
            <a:pPr>
              <a:buNone/>
              <a:defRPr/>
            </a:pPr>
            <a:endParaRPr lang="en-US"/>
          </a:p>
          <a:p>
            <a:pPr>
              <a:buNone/>
              <a:defRPr/>
            </a:pPr>
            <a:r>
              <a:rPr lang="en-US"/>
              <a:t>●To wrap up, our analysis revealed critical findings and specific actions we can take to improve global animal welfare.</a:t>
            </a:r>
          </a:p>
          <a:p>
            <a:pPr>
              <a:buNone/>
            </a:pPr>
            <a:endParaRPr lang="en-US"/>
          </a:p>
          <a:p>
            <a:pPr>
              <a:buNone/>
            </a:pPr>
            <a:r>
              <a:rPr lang="en-US"/>
              <a:t>●The most important thing is we identified </a:t>
            </a:r>
            <a:r>
              <a:rPr lang="en-US" b="1"/>
              <a:t>animal welfare and ethics worldwide.</a:t>
            </a:r>
            <a:r>
              <a:rPr lang="en-US"/>
              <a:t> Some countries have strong protections, while others have little to none. We should </a:t>
            </a:r>
            <a:r>
              <a:rPr lang="en-US" b="1"/>
              <a:t>advocate for stronger laws</a:t>
            </a:r>
            <a:r>
              <a:rPr lang="en-US"/>
              <a:t> in countries with high consumption but weak regulations. </a:t>
            </a:r>
          </a:p>
          <a:p>
            <a:pPr>
              <a:buNone/>
            </a:pPr>
            <a:endParaRPr lang="en-US"/>
          </a:p>
          <a:p>
            <a:pPr>
              <a:buNone/>
            </a:pPr>
            <a:r>
              <a:rPr lang="en-US"/>
              <a:t>●Second, we found that the </a:t>
            </a:r>
            <a:r>
              <a:rPr lang="en-US" b="1"/>
              <a:t>impact of meat consumption and fur trade</a:t>
            </a:r>
            <a:r>
              <a:rPr lang="en-US"/>
              <a:t> is a driving force behind these gaps. </a:t>
            </a:r>
          </a:p>
          <a:p>
            <a:pPr>
              <a:buNone/>
            </a:pPr>
            <a:endParaRPr lang="en-US" u="sng"/>
          </a:p>
          <a:p>
            <a:pPr>
              <a:buNone/>
            </a:pPr>
            <a:r>
              <a:rPr lang="en-US" u="sng"/>
              <a:t>Actionable Insights </a:t>
            </a:r>
          </a:p>
          <a:p>
            <a:pPr>
              <a:buNone/>
            </a:pPr>
            <a:endParaRPr lang="en-US"/>
          </a:p>
          <a:p>
            <a:pPr marL="158750" indent="0">
              <a:buNone/>
            </a:pPr>
            <a:r>
              <a:rPr lang="en-US"/>
              <a:t>We need to </a:t>
            </a:r>
            <a:r>
              <a:rPr lang="en-US" b="1"/>
              <a:t>target high fur farming countries with awareness campaigns</a:t>
            </a:r>
            <a:r>
              <a:rPr lang="en-US"/>
              <a:t> that highlight the ethical and environmental consequences of their choices. This could include social media campaigns, educational partnerships with schools, and collaborations with influencers to reach wider audiences.</a:t>
            </a:r>
          </a:p>
          <a:p>
            <a:pPr marL="158750" indent="0">
              <a:buNone/>
            </a:pPr>
            <a:endParaRPr lang="en-US"/>
          </a:p>
          <a:p>
            <a:pPr>
              <a:buNone/>
            </a:pPr>
            <a:r>
              <a:rPr lang="en-US"/>
              <a:t>We also need to </a:t>
            </a:r>
            <a:r>
              <a:rPr lang="en-US" b="1"/>
              <a:t>empower consumers to make ethical choices</a:t>
            </a:r>
            <a:r>
              <a:rPr lang="en-US"/>
              <a:t> by providing clear, accessible information on animal welfare labels and ethical product alternatives. To purchase less items.</a:t>
            </a:r>
          </a:p>
          <a:p>
            <a:pPr>
              <a:buNone/>
            </a:pPr>
            <a:endParaRPr lang="en-US"/>
          </a:p>
          <a:p>
            <a:pPr>
              <a:buNone/>
            </a:pPr>
            <a:endParaRPr lang="en-US"/>
          </a:p>
        </p:txBody>
      </p:sp>
    </p:spTree>
    <p:extLst>
      <p:ext uri="{BB962C8B-B14F-4D97-AF65-F5344CB8AC3E}">
        <p14:creationId xmlns:p14="http://schemas.microsoft.com/office/powerpoint/2010/main" val="1437331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eb4a7a7488_1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eb4a7a7488_1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eb4a7a7488_1_28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eb4a7a7488_1_28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We are going with a project on "Animal Rights around the World," which is about exactly that. Link is: </a:t>
            </a:r>
            <a:r>
              <a:rPr lang="en-US">
                <a:hlinkClick r:id="rId3"/>
              </a:rPr>
              <a:t>https://public.tableau.com/app/profile/zsofia.nika/viz/AnimalRights_17092289911360/AnimalRights</a:t>
            </a:r>
            <a:endParaRPr lang="en-US"/>
          </a:p>
          <a:p>
            <a:pPr>
              <a:buNone/>
            </a:pPr>
            <a:br>
              <a:rPr lang="en-US"/>
            </a:br>
            <a:endParaRPr lang="en-US"/>
          </a:p>
          <a:p>
            <a:pPr>
              <a:buNone/>
            </a:pPr>
            <a:r>
              <a:rPr lang="en-US"/>
              <a:t>We thought that this was an important topic with a lot of good data to represent, and that this visualization does some things well, but has a lot to improve. For example, the use of the arbitrarily placed dots is super confusing. It makes it clear how everyone is doing with each metric, but that's less important than how each country is doing with all the metrics (in our opinion). We like the colorblind-friendly colors, but finding a specific country is next to impossible and once you find it, it's difficult still to assess how they're doing with animal rights altogether.</a:t>
            </a:r>
          </a:p>
          <a:p>
            <a:pPr>
              <a:buNone/>
            </a:pPr>
            <a:br>
              <a:rPr lang="en-US"/>
            </a:br>
            <a:endParaRPr lang="en-US"/>
          </a:p>
          <a:p>
            <a:pPr>
              <a:buNone/>
            </a:pPr>
            <a:r>
              <a:rPr lang="en-US"/>
              <a:t>We will be going with a "dashboard" theme, similar to the original visualization but ours will be better, potentially incorporating a map and certainly a few easier charts to look at. We like the dashboard idea since there's a few different visuals that would be relevant to telling this whole story, not just one map or graph.</a:t>
            </a:r>
          </a:p>
          <a:p>
            <a:pPr marL="0" lvl="0" indent="0" algn="l">
              <a:spcBef>
                <a:spcPts val="0"/>
              </a:spcBef>
              <a:spcAft>
                <a:spcPts val="0"/>
              </a:spcAft>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a:extLst>
            <a:ext uri="{FF2B5EF4-FFF2-40B4-BE49-F238E27FC236}">
              <a16:creationId xmlns:a16="http://schemas.microsoft.com/office/drawing/2014/main" id="{5C011ED5-6EB7-8EB0-A07D-497C785FFAB8}"/>
            </a:ext>
          </a:extLst>
        </p:cNvPr>
        <p:cNvGrpSpPr/>
        <p:nvPr/>
      </p:nvGrpSpPr>
      <p:grpSpPr>
        <a:xfrm>
          <a:off x="0" y="0"/>
          <a:ext cx="0" cy="0"/>
          <a:chOff x="0" y="0"/>
          <a:chExt cx="0" cy="0"/>
        </a:xfrm>
      </p:grpSpPr>
      <p:sp>
        <p:nvSpPr>
          <p:cNvPr id="310" name="Google Shape;310;g1eb4a7a7488_1_28306:notes">
            <a:extLst>
              <a:ext uri="{FF2B5EF4-FFF2-40B4-BE49-F238E27FC236}">
                <a16:creationId xmlns:a16="http://schemas.microsoft.com/office/drawing/2014/main" id="{1BEB90A5-A65B-39AA-F47A-92C6BAE608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eb4a7a7488_1_28306:notes">
            <a:extLst>
              <a:ext uri="{FF2B5EF4-FFF2-40B4-BE49-F238E27FC236}">
                <a16:creationId xmlns:a16="http://schemas.microsoft.com/office/drawing/2014/main" id="{2B4D0DE4-4BF4-FE50-F555-5FCA361CDC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We are going with a project on "Animal Rights around the World," which is about exactly that. Link is: </a:t>
            </a:r>
            <a:r>
              <a:rPr lang="en-US">
                <a:hlinkClick r:id="rId3"/>
              </a:rPr>
              <a:t>https://public.tableau.com/app/profile/zsofia.nika/viz/AnimalRights_17092289911360/AnimalRights</a:t>
            </a:r>
            <a:endParaRPr lang="en-US"/>
          </a:p>
          <a:p>
            <a:pPr>
              <a:buNone/>
            </a:pPr>
            <a:br>
              <a:rPr lang="en-US"/>
            </a:br>
            <a:endParaRPr lang="en-US"/>
          </a:p>
          <a:p>
            <a:pPr>
              <a:buNone/>
            </a:pPr>
            <a:r>
              <a:rPr lang="en-US"/>
              <a:t>We thought that this was an important topic with a lot of good data to represent, and that this visualization does some things well, but has a lot to improve. For example, the use of the arbitrarily placed dots is super confusing. It makes it clear how everyone is doing with each metric, but that's less important than how each country is doing with all the metrics (in our opinion). We like the colorblind-friendly colors, but finding a specific country is next to impossible and once you find it, it's difficult still to assess how they're doing with animal rights altogether.</a:t>
            </a:r>
          </a:p>
          <a:p>
            <a:pPr>
              <a:buNone/>
            </a:pPr>
            <a:br>
              <a:rPr lang="en-US"/>
            </a:br>
            <a:endParaRPr lang="en-US"/>
          </a:p>
          <a:p>
            <a:pPr>
              <a:buNone/>
            </a:pPr>
            <a:r>
              <a:rPr lang="en-US"/>
              <a:t>We will be going with a "dashboard" theme, similar to the original visualization but ours will be better, potentially incorporating a map and certainly a few easier charts to look at. We like the dashboard idea since there's a few different visuals that would be relevant to telling this whole story, not just one map or graph.</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03624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eb4a7a748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Clr>
                <a:schemeClr val="dk1"/>
              </a:buClr>
              <a:buChar char="•"/>
            </a:pPr>
            <a:r>
              <a:rPr lang="en-US"/>
              <a:t>Overcrowded and hard to interpret</a:t>
            </a:r>
          </a:p>
          <a:p>
            <a:pPr marL="171450" indent="-171450">
              <a:buClr>
                <a:schemeClr val="dk1"/>
              </a:buClr>
              <a:buChar char="•"/>
            </a:pPr>
            <a:r>
              <a:rPr lang="en-US"/>
              <a:t>Difficult to compare categories like meat consumption, animal cruelty, and fur trade</a:t>
            </a:r>
          </a:p>
          <a:p>
            <a:pPr marL="171450" indent="-171450">
              <a:buClr>
                <a:schemeClr val="dk1"/>
              </a:buClr>
              <a:buChar char="•"/>
            </a:pPr>
            <a:r>
              <a:rPr lang="en-US"/>
              <a:t>Lack the 4Cs</a:t>
            </a:r>
          </a:p>
          <a:p>
            <a:pPr marL="171450" indent="-171450">
              <a:buClr>
                <a:schemeClr val="dk1"/>
              </a:buClr>
              <a:buChar char="•"/>
            </a:pPr>
            <a:r>
              <a:rPr lang="en-US"/>
              <a:t>Lack of Interactivity</a:t>
            </a:r>
          </a:p>
          <a:p>
            <a:pPr marL="171450" indent="-171450">
              <a:buClr>
                <a:schemeClr val="dk1"/>
              </a:buClr>
              <a:buChar char="•"/>
            </a:pPr>
            <a:r>
              <a:rPr lang="en-US"/>
              <a:t>For example, the use of the arbitrarily placed dots is super confusing. It makes it clear how everyone is doing with each metric, but that's less important than how each country is doing with all the metrics (in our opinion). We like the colorblind-friendly colors, but finding a specific country is next to impossible and once you find it, it's difficult still to assess how they're doing with animal rights altogether.</a:t>
            </a:r>
          </a:p>
          <a:p>
            <a:pPr marL="285750" indent="-285750">
              <a:buChar char="•"/>
            </a:pPr>
            <a:endParaRPr lang="en-US"/>
          </a:p>
          <a:p>
            <a:pPr marL="0" indent="0">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165769D1-ABF4-B2FF-B223-3B4517C169A3}"/>
            </a:ext>
          </a:extLst>
        </p:cNvPr>
        <p:cNvGrpSpPr/>
        <p:nvPr/>
      </p:nvGrpSpPr>
      <p:grpSpPr>
        <a:xfrm>
          <a:off x="0" y="0"/>
          <a:ext cx="0" cy="0"/>
          <a:chOff x="0" y="0"/>
          <a:chExt cx="0" cy="0"/>
        </a:xfrm>
      </p:grpSpPr>
      <p:sp>
        <p:nvSpPr>
          <p:cNvPr id="325" name="Google Shape;325;g54dda1946d_6_332:notes">
            <a:extLst>
              <a:ext uri="{FF2B5EF4-FFF2-40B4-BE49-F238E27FC236}">
                <a16:creationId xmlns:a16="http://schemas.microsoft.com/office/drawing/2014/main" id="{22339A85-3571-41A8-1488-3EA8CCA158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4dda1946d_6_332:notes">
            <a:extLst>
              <a:ext uri="{FF2B5EF4-FFF2-40B4-BE49-F238E27FC236}">
                <a16:creationId xmlns:a16="http://schemas.microsoft.com/office/drawing/2014/main" id="{1E038257-F93F-DF70-9C40-05440A0B5E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053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B2663364-6B4B-264B-A76C-FCEAB56D8743}"/>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3314CD8C-A07B-F9EA-1950-96A73E804D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ABCB4648-8028-D371-EFB0-A77E092D1D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pPr>
            <a:r>
              <a:rPr lang="en-US"/>
              <a:t>Makes Geography much easier to interpret</a:t>
            </a:r>
          </a:p>
          <a:p>
            <a:pPr marL="285750" indent="-285750">
              <a:buClr>
                <a:schemeClr val="dk1"/>
              </a:buClr>
            </a:pPr>
            <a:endParaRPr lang="en-US"/>
          </a:p>
        </p:txBody>
      </p:sp>
    </p:spTree>
    <p:extLst>
      <p:ext uri="{BB962C8B-B14F-4D97-AF65-F5344CB8AC3E}">
        <p14:creationId xmlns:p14="http://schemas.microsoft.com/office/powerpoint/2010/main" val="4118033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00E785CE-ECDA-76A0-481A-0DFB2C77BF37}"/>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91D308F7-6A1D-E9D4-69C7-DEC5A7FCA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8FE65E66-7E51-94B1-A698-F2BF951738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39211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12A7E902-6ED5-41F4-CD0E-F6E026BE5E36}"/>
            </a:ext>
          </a:extLst>
        </p:cNvPr>
        <p:cNvGrpSpPr/>
        <p:nvPr/>
      </p:nvGrpSpPr>
      <p:grpSpPr>
        <a:xfrm>
          <a:off x="0" y="0"/>
          <a:ext cx="0" cy="0"/>
          <a:chOff x="0" y="0"/>
          <a:chExt cx="0" cy="0"/>
        </a:xfrm>
      </p:grpSpPr>
      <p:sp>
        <p:nvSpPr>
          <p:cNvPr id="318" name="Google Shape;318;g1eb4a7a7488_0_38:notes">
            <a:extLst>
              <a:ext uri="{FF2B5EF4-FFF2-40B4-BE49-F238E27FC236}">
                <a16:creationId xmlns:a16="http://schemas.microsoft.com/office/drawing/2014/main" id="{ACFE3CB5-5ACC-FE86-938A-376183A1FC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b4a7a7488_0_38:notes">
            <a:extLst>
              <a:ext uri="{FF2B5EF4-FFF2-40B4-BE49-F238E27FC236}">
                <a16:creationId xmlns:a16="http://schemas.microsoft.com/office/drawing/2014/main" id="{EF75B29B-8B8F-BAF4-05DB-4A25D96D5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Clr>
                <a:schemeClr val="dk1"/>
              </a:buClr>
              <a:buSzPts val="1100"/>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962246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2000" y="71550"/>
            <a:ext cx="9000000" cy="5000400"/>
            <a:chOff x="72000" y="71550"/>
            <a:chExt cx="9000000" cy="5000400"/>
          </a:xfrm>
        </p:grpSpPr>
        <p:sp>
          <p:nvSpPr>
            <p:cNvPr id="10" name="Google Shape;10;p2"/>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1" name="Google Shape;11;p2"/>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12" name="Google Shape;12;p2"/>
          <p:cNvSpPr txBox="1">
            <a:spLocks noGrp="1"/>
          </p:cNvSpPr>
          <p:nvPr>
            <p:ph type="ctrTitle"/>
          </p:nvPr>
        </p:nvSpPr>
        <p:spPr>
          <a:xfrm>
            <a:off x="713225" y="1079400"/>
            <a:ext cx="4896000" cy="2401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atin typeface="Sorts Mill Goudy"/>
                <a:ea typeface="Sorts Mill Goudy"/>
                <a:cs typeface="Sorts Mill Goudy"/>
                <a:sym typeface="Sorts Mill Goudy"/>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3225" y="3633000"/>
            <a:ext cx="4032000" cy="43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7"/>
        <p:cNvGrpSpPr/>
        <p:nvPr/>
      </p:nvGrpSpPr>
      <p:grpSpPr>
        <a:xfrm>
          <a:off x="0" y="0"/>
          <a:ext cx="0" cy="0"/>
          <a:chOff x="0" y="0"/>
          <a:chExt cx="0" cy="0"/>
        </a:xfrm>
      </p:grpSpPr>
      <p:grpSp>
        <p:nvGrpSpPr>
          <p:cNvPr id="238" name="Google Shape;238;p27"/>
          <p:cNvGrpSpPr/>
          <p:nvPr/>
        </p:nvGrpSpPr>
        <p:grpSpPr>
          <a:xfrm>
            <a:off x="72000" y="71550"/>
            <a:ext cx="9000000" cy="5000400"/>
            <a:chOff x="72000" y="71550"/>
            <a:chExt cx="9000000" cy="5000400"/>
          </a:xfrm>
        </p:grpSpPr>
        <p:sp>
          <p:nvSpPr>
            <p:cNvPr id="239" name="Google Shape;239;p27"/>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240" name="Google Shape;240;p27"/>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grpSp>
        <p:nvGrpSpPr>
          <p:cNvPr id="241" name="Google Shape;241;p27"/>
          <p:cNvGrpSpPr/>
          <p:nvPr/>
        </p:nvGrpSpPr>
        <p:grpSpPr>
          <a:xfrm>
            <a:off x="228592" y="4592895"/>
            <a:ext cx="747247" cy="392105"/>
            <a:chOff x="8168142" y="4592895"/>
            <a:chExt cx="747247" cy="392105"/>
          </a:xfrm>
        </p:grpSpPr>
        <p:pic>
          <p:nvPicPr>
            <p:cNvPr id="242" name="Google Shape;242;p27"/>
            <p:cNvPicPr preferRelativeResize="0"/>
            <p:nvPr/>
          </p:nvPicPr>
          <p:blipFill>
            <a:blip r:embed="rId2">
              <a:alphaModFix/>
            </a:blip>
            <a:stretch>
              <a:fillRect/>
            </a:stretch>
          </p:blipFill>
          <p:spPr>
            <a:xfrm>
              <a:off x="8168142" y="4621635"/>
              <a:ext cx="431111" cy="363365"/>
            </a:xfrm>
            <a:prstGeom prst="rect">
              <a:avLst/>
            </a:prstGeom>
            <a:noFill/>
            <a:ln>
              <a:noFill/>
            </a:ln>
          </p:spPr>
        </p:pic>
        <p:pic>
          <p:nvPicPr>
            <p:cNvPr id="243" name="Google Shape;243;p27"/>
            <p:cNvPicPr preferRelativeResize="0"/>
            <p:nvPr/>
          </p:nvPicPr>
          <p:blipFill>
            <a:blip r:embed="rId3">
              <a:alphaModFix/>
            </a:blip>
            <a:stretch>
              <a:fillRect/>
            </a:stretch>
          </p:blipFill>
          <p:spPr>
            <a:xfrm>
              <a:off x="8599241" y="4592895"/>
              <a:ext cx="316148" cy="39210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grpSp>
        <p:nvGrpSpPr>
          <p:cNvPr id="47" name="Google Shape;47;p7"/>
          <p:cNvGrpSpPr/>
          <p:nvPr/>
        </p:nvGrpSpPr>
        <p:grpSpPr>
          <a:xfrm>
            <a:off x="72000" y="71550"/>
            <a:ext cx="9000000" cy="5000400"/>
            <a:chOff x="72000" y="71550"/>
            <a:chExt cx="9000000" cy="5000400"/>
          </a:xfrm>
        </p:grpSpPr>
        <p:sp>
          <p:nvSpPr>
            <p:cNvPr id="48" name="Google Shape;48;p7"/>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9" name="Google Shape;49;p7"/>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50" name="Google Shape;50;p7"/>
          <p:cNvSpPr txBox="1">
            <a:spLocks noGrp="1"/>
          </p:cNvSpPr>
          <p:nvPr>
            <p:ph type="title"/>
          </p:nvPr>
        </p:nvSpPr>
        <p:spPr>
          <a:xfrm>
            <a:off x="720000" y="445025"/>
            <a:ext cx="77109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7"/>
          <p:cNvSpPr txBox="1">
            <a:spLocks noGrp="1"/>
          </p:cNvSpPr>
          <p:nvPr>
            <p:ph type="subTitle" idx="1"/>
          </p:nvPr>
        </p:nvSpPr>
        <p:spPr>
          <a:xfrm>
            <a:off x="720000" y="1714738"/>
            <a:ext cx="4294800" cy="2143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pic>
        <p:nvPicPr>
          <p:cNvPr id="52" name="Google Shape;52;p7"/>
          <p:cNvPicPr preferRelativeResize="0"/>
          <p:nvPr/>
        </p:nvPicPr>
        <p:blipFill>
          <a:blip r:embed="rId2">
            <a:alphaModFix/>
          </a:blip>
          <a:stretch>
            <a:fillRect/>
          </a:stretch>
        </p:blipFill>
        <p:spPr>
          <a:xfrm>
            <a:off x="228590" y="4642095"/>
            <a:ext cx="262772" cy="3489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5"/>
          <p:cNvGrpSpPr/>
          <p:nvPr/>
        </p:nvGrpSpPr>
        <p:grpSpPr>
          <a:xfrm>
            <a:off x="72000" y="71550"/>
            <a:ext cx="9000000" cy="5000400"/>
            <a:chOff x="72000" y="71550"/>
            <a:chExt cx="9000000" cy="5000400"/>
          </a:xfrm>
        </p:grpSpPr>
        <p:sp>
          <p:nvSpPr>
            <p:cNvPr id="107" name="Google Shape;107;p15"/>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08" name="Google Shape;108;p15"/>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109" name="Google Shape;10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0" name="Google Shape;110;p15"/>
          <p:cNvPicPr preferRelativeResize="0"/>
          <p:nvPr/>
        </p:nvPicPr>
        <p:blipFill>
          <a:blip r:embed="rId2">
            <a:alphaModFix/>
          </a:blip>
          <a:stretch>
            <a:fillRect/>
          </a:stretch>
        </p:blipFill>
        <p:spPr>
          <a:xfrm flipH="1">
            <a:off x="8371391" y="4601057"/>
            <a:ext cx="544020" cy="3900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7"/>
        <p:cNvGrpSpPr/>
        <p:nvPr/>
      </p:nvGrpSpPr>
      <p:grpSpPr>
        <a:xfrm>
          <a:off x="0" y="0"/>
          <a:ext cx="0" cy="0"/>
          <a:chOff x="0" y="0"/>
          <a:chExt cx="0" cy="0"/>
        </a:xfrm>
      </p:grpSpPr>
      <p:grpSp>
        <p:nvGrpSpPr>
          <p:cNvPr id="138" name="Google Shape;138;p19"/>
          <p:cNvGrpSpPr/>
          <p:nvPr/>
        </p:nvGrpSpPr>
        <p:grpSpPr>
          <a:xfrm>
            <a:off x="72000" y="71550"/>
            <a:ext cx="9000000" cy="5000400"/>
            <a:chOff x="72000" y="71550"/>
            <a:chExt cx="9000000" cy="5000400"/>
          </a:xfrm>
        </p:grpSpPr>
        <p:sp>
          <p:nvSpPr>
            <p:cNvPr id="139" name="Google Shape;139;p19"/>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40" name="Google Shape;140;p19"/>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grpSp>
        <p:nvGrpSpPr>
          <p:cNvPr id="141" name="Google Shape;141;p19"/>
          <p:cNvGrpSpPr/>
          <p:nvPr/>
        </p:nvGrpSpPr>
        <p:grpSpPr>
          <a:xfrm>
            <a:off x="72000" y="71550"/>
            <a:ext cx="9000000" cy="5000400"/>
            <a:chOff x="72000" y="71550"/>
            <a:chExt cx="9000000" cy="5000400"/>
          </a:xfrm>
        </p:grpSpPr>
        <p:sp>
          <p:nvSpPr>
            <p:cNvPr id="142" name="Google Shape;142;p19"/>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43" name="Google Shape;143;p19"/>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144" name="Google Shape;144;p19"/>
          <p:cNvSpPr txBox="1">
            <a:spLocks noGrp="1"/>
          </p:cNvSpPr>
          <p:nvPr>
            <p:ph type="title"/>
          </p:nvPr>
        </p:nvSpPr>
        <p:spPr>
          <a:xfrm>
            <a:off x="720000" y="445025"/>
            <a:ext cx="77040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9"/>
          <p:cNvSpPr txBox="1">
            <a:spLocks noGrp="1"/>
          </p:cNvSpPr>
          <p:nvPr>
            <p:ph type="subTitle" idx="1"/>
          </p:nvPr>
        </p:nvSpPr>
        <p:spPr>
          <a:xfrm>
            <a:off x="5099255" y="2518825"/>
            <a:ext cx="2664000" cy="114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subTitle" idx="2"/>
          </p:nvPr>
        </p:nvSpPr>
        <p:spPr>
          <a:xfrm>
            <a:off x="1380730" y="2518825"/>
            <a:ext cx="2664000" cy="1143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subTitle" idx="3"/>
          </p:nvPr>
        </p:nvSpPr>
        <p:spPr>
          <a:xfrm>
            <a:off x="1380741" y="2040925"/>
            <a:ext cx="2664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rts Mill Goudy"/>
              <a:buNone/>
              <a:defRPr sz="2400" b="1">
                <a:solidFill>
                  <a:schemeClr val="dk2"/>
                </a:solidFill>
                <a:latin typeface="Sorts Mill Goudy"/>
                <a:ea typeface="Sorts Mill Goudy"/>
                <a:cs typeface="Sorts Mill Goudy"/>
                <a:sym typeface="Sorts Mill Goudy"/>
              </a:defRPr>
            </a:lvl1pPr>
            <a:lvl2pPr lvl="1"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2pPr>
            <a:lvl3pPr lvl="2"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3pPr>
            <a:lvl4pPr lvl="3"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4pPr>
            <a:lvl5pPr lvl="4"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5pPr>
            <a:lvl6pPr lvl="5"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6pPr>
            <a:lvl7pPr lvl="6"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7pPr>
            <a:lvl8pPr lvl="7"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8pPr>
            <a:lvl9pPr lvl="8"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9pPr>
          </a:lstStyle>
          <a:p>
            <a:endParaRPr/>
          </a:p>
        </p:txBody>
      </p:sp>
      <p:sp>
        <p:nvSpPr>
          <p:cNvPr id="148" name="Google Shape;148;p19"/>
          <p:cNvSpPr txBox="1">
            <a:spLocks noGrp="1"/>
          </p:cNvSpPr>
          <p:nvPr>
            <p:ph type="subTitle" idx="4"/>
          </p:nvPr>
        </p:nvSpPr>
        <p:spPr>
          <a:xfrm>
            <a:off x="5099270" y="2040925"/>
            <a:ext cx="2664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rts Mill Goudy"/>
              <a:buNone/>
              <a:defRPr sz="2400" b="1">
                <a:solidFill>
                  <a:schemeClr val="dk2"/>
                </a:solidFill>
                <a:latin typeface="Sorts Mill Goudy"/>
                <a:ea typeface="Sorts Mill Goudy"/>
                <a:cs typeface="Sorts Mill Goudy"/>
                <a:sym typeface="Sorts Mill Goudy"/>
              </a:defRPr>
            </a:lvl1pPr>
            <a:lvl2pPr lvl="1"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2pPr>
            <a:lvl3pPr lvl="2"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3pPr>
            <a:lvl4pPr lvl="3"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4pPr>
            <a:lvl5pPr lvl="4"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5pPr>
            <a:lvl6pPr lvl="5"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6pPr>
            <a:lvl7pPr lvl="6"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7pPr>
            <a:lvl8pPr lvl="7"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8pPr>
            <a:lvl9pPr lvl="8" algn="ctr" rtl="0">
              <a:lnSpc>
                <a:spcPct val="100000"/>
              </a:lnSpc>
              <a:spcBef>
                <a:spcPts val="0"/>
              </a:spcBef>
              <a:spcAft>
                <a:spcPts val="0"/>
              </a:spcAft>
              <a:buSzPts val="2400"/>
              <a:buFont typeface="Sorts Mill Goudy"/>
              <a:buNone/>
              <a:defRPr sz="2400" b="1">
                <a:latin typeface="Sorts Mill Goudy"/>
                <a:ea typeface="Sorts Mill Goudy"/>
                <a:cs typeface="Sorts Mill Goudy"/>
                <a:sym typeface="Sorts Mill Goudy"/>
              </a:defRPr>
            </a:lvl9pPr>
          </a:lstStyle>
          <a:p>
            <a:endParaRPr/>
          </a:p>
        </p:txBody>
      </p:sp>
      <p:pic>
        <p:nvPicPr>
          <p:cNvPr id="149" name="Google Shape;149;p19"/>
          <p:cNvPicPr preferRelativeResize="0"/>
          <p:nvPr/>
        </p:nvPicPr>
        <p:blipFill>
          <a:blip r:embed="rId2">
            <a:alphaModFix/>
          </a:blip>
          <a:stretch>
            <a:fillRect/>
          </a:stretch>
        </p:blipFill>
        <p:spPr>
          <a:xfrm flipH="1">
            <a:off x="8482565" y="4626276"/>
            <a:ext cx="432836" cy="364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50"/>
        <p:cNvGrpSpPr/>
        <p:nvPr/>
      </p:nvGrpSpPr>
      <p:grpSpPr>
        <a:xfrm>
          <a:off x="0" y="0"/>
          <a:ext cx="0" cy="0"/>
          <a:chOff x="0" y="0"/>
          <a:chExt cx="0" cy="0"/>
        </a:xfrm>
      </p:grpSpPr>
      <p:grpSp>
        <p:nvGrpSpPr>
          <p:cNvPr id="151" name="Google Shape;151;p20"/>
          <p:cNvGrpSpPr/>
          <p:nvPr/>
        </p:nvGrpSpPr>
        <p:grpSpPr>
          <a:xfrm>
            <a:off x="72000" y="71550"/>
            <a:ext cx="9000000" cy="5000400"/>
            <a:chOff x="72000" y="71550"/>
            <a:chExt cx="9000000" cy="5000400"/>
          </a:xfrm>
        </p:grpSpPr>
        <p:sp>
          <p:nvSpPr>
            <p:cNvPr id="152" name="Google Shape;152;p20"/>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53" name="Google Shape;153;p20"/>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154" name="Google Shape;154;p20"/>
          <p:cNvSpPr txBox="1">
            <a:spLocks noGrp="1"/>
          </p:cNvSpPr>
          <p:nvPr>
            <p:ph type="title"/>
          </p:nvPr>
        </p:nvSpPr>
        <p:spPr>
          <a:xfrm>
            <a:off x="720000" y="445025"/>
            <a:ext cx="77040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20"/>
          <p:cNvSpPr txBox="1">
            <a:spLocks noGrp="1"/>
          </p:cNvSpPr>
          <p:nvPr>
            <p:ph type="subTitle" idx="1"/>
          </p:nvPr>
        </p:nvSpPr>
        <p:spPr>
          <a:xfrm>
            <a:off x="4771300" y="1841488"/>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0"/>
          <p:cNvSpPr txBox="1">
            <a:spLocks noGrp="1"/>
          </p:cNvSpPr>
          <p:nvPr>
            <p:ph type="subTitle" idx="2"/>
          </p:nvPr>
        </p:nvSpPr>
        <p:spPr>
          <a:xfrm>
            <a:off x="1118600" y="1841488"/>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7" name="Google Shape;157;p20"/>
          <p:cNvPicPr preferRelativeResize="0"/>
          <p:nvPr/>
        </p:nvPicPr>
        <p:blipFill>
          <a:blip r:embed="rId2">
            <a:alphaModFix/>
          </a:blip>
          <a:stretch>
            <a:fillRect/>
          </a:stretch>
        </p:blipFill>
        <p:spPr>
          <a:xfrm>
            <a:off x="8484292" y="4627734"/>
            <a:ext cx="431111" cy="36336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grpSp>
        <p:nvGrpSpPr>
          <p:cNvPr id="159" name="Google Shape;159;p21"/>
          <p:cNvGrpSpPr/>
          <p:nvPr/>
        </p:nvGrpSpPr>
        <p:grpSpPr>
          <a:xfrm>
            <a:off x="72000" y="71550"/>
            <a:ext cx="9000000" cy="5000400"/>
            <a:chOff x="72000" y="71550"/>
            <a:chExt cx="9000000" cy="5000400"/>
          </a:xfrm>
        </p:grpSpPr>
        <p:sp>
          <p:nvSpPr>
            <p:cNvPr id="160" name="Google Shape;160;p21"/>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161" name="Google Shape;161;p21"/>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162" name="Google Shape;162;p21"/>
          <p:cNvSpPr txBox="1">
            <a:spLocks noGrp="1"/>
          </p:cNvSpPr>
          <p:nvPr>
            <p:ph type="title"/>
          </p:nvPr>
        </p:nvSpPr>
        <p:spPr>
          <a:xfrm>
            <a:off x="720000" y="445025"/>
            <a:ext cx="7704000" cy="723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21"/>
          <p:cNvSpPr txBox="1">
            <a:spLocks noGrp="1"/>
          </p:cNvSpPr>
          <p:nvPr>
            <p:ph type="subTitle" idx="1"/>
          </p:nvPr>
        </p:nvSpPr>
        <p:spPr>
          <a:xfrm>
            <a:off x="1026000" y="2521169"/>
            <a:ext cx="2160000" cy="89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1"/>
          <p:cNvSpPr txBox="1">
            <a:spLocks noGrp="1"/>
          </p:cNvSpPr>
          <p:nvPr>
            <p:ph type="subTitle" idx="2"/>
          </p:nvPr>
        </p:nvSpPr>
        <p:spPr>
          <a:xfrm>
            <a:off x="3492000" y="2521169"/>
            <a:ext cx="2160000" cy="89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3"/>
          </p:nvPr>
        </p:nvSpPr>
        <p:spPr>
          <a:xfrm>
            <a:off x="5958000" y="2521169"/>
            <a:ext cx="2160000" cy="89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1"/>
          <p:cNvSpPr txBox="1">
            <a:spLocks noGrp="1"/>
          </p:cNvSpPr>
          <p:nvPr>
            <p:ph type="subTitle" idx="4"/>
          </p:nvPr>
        </p:nvSpPr>
        <p:spPr>
          <a:xfrm>
            <a:off x="1026000" y="204326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2"/>
                </a:solidFill>
                <a:latin typeface="Sorts Mill Goudy"/>
                <a:ea typeface="Sorts Mill Goudy"/>
                <a:cs typeface="Sorts Mill Goudy"/>
                <a:sym typeface="Sorts Mill Goud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7" name="Google Shape;167;p21"/>
          <p:cNvSpPr txBox="1">
            <a:spLocks noGrp="1"/>
          </p:cNvSpPr>
          <p:nvPr>
            <p:ph type="subTitle" idx="5"/>
          </p:nvPr>
        </p:nvSpPr>
        <p:spPr>
          <a:xfrm>
            <a:off x="3492000" y="204326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2"/>
                </a:solidFill>
                <a:latin typeface="Sorts Mill Goudy"/>
                <a:ea typeface="Sorts Mill Goudy"/>
                <a:cs typeface="Sorts Mill Goudy"/>
                <a:sym typeface="Sorts Mill Goud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8" name="Google Shape;168;p21"/>
          <p:cNvSpPr txBox="1">
            <a:spLocks noGrp="1"/>
          </p:cNvSpPr>
          <p:nvPr>
            <p:ph type="subTitle" idx="6"/>
          </p:nvPr>
        </p:nvSpPr>
        <p:spPr>
          <a:xfrm>
            <a:off x="5958000" y="2043265"/>
            <a:ext cx="216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2"/>
                </a:solidFill>
                <a:latin typeface="Sorts Mill Goudy"/>
                <a:ea typeface="Sorts Mill Goudy"/>
                <a:cs typeface="Sorts Mill Goudy"/>
                <a:sym typeface="Sorts Mill Goudy"/>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9" name="Google Shape;169;p21"/>
          <p:cNvGrpSpPr/>
          <p:nvPr/>
        </p:nvGrpSpPr>
        <p:grpSpPr>
          <a:xfrm flipH="1">
            <a:off x="228600" y="4426557"/>
            <a:ext cx="646672" cy="564550"/>
            <a:chOff x="8268716" y="4350357"/>
            <a:chExt cx="646672" cy="564550"/>
          </a:xfrm>
        </p:grpSpPr>
        <p:pic>
          <p:nvPicPr>
            <p:cNvPr id="170" name="Google Shape;170;p21"/>
            <p:cNvPicPr preferRelativeResize="0"/>
            <p:nvPr/>
          </p:nvPicPr>
          <p:blipFill>
            <a:blip r:embed="rId2">
              <a:alphaModFix/>
            </a:blip>
            <a:stretch>
              <a:fillRect/>
            </a:stretch>
          </p:blipFill>
          <p:spPr>
            <a:xfrm>
              <a:off x="8584870" y="4350357"/>
              <a:ext cx="330518" cy="564550"/>
            </a:xfrm>
            <a:prstGeom prst="rect">
              <a:avLst/>
            </a:prstGeom>
            <a:noFill/>
            <a:ln>
              <a:noFill/>
            </a:ln>
          </p:spPr>
        </p:pic>
        <p:pic>
          <p:nvPicPr>
            <p:cNvPr id="171" name="Google Shape;171;p21"/>
            <p:cNvPicPr preferRelativeResize="0"/>
            <p:nvPr/>
          </p:nvPicPr>
          <p:blipFill>
            <a:blip r:embed="rId3">
              <a:alphaModFix/>
            </a:blip>
            <a:stretch>
              <a:fillRect/>
            </a:stretch>
          </p:blipFill>
          <p:spPr>
            <a:xfrm>
              <a:off x="8268716" y="4522801"/>
              <a:ext cx="316148" cy="39210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9"/>
        <p:cNvGrpSpPr/>
        <p:nvPr/>
      </p:nvGrpSpPr>
      <p:grpSpPr>
        <a:xfrm>
          <a:off x="0" y="0"/>
          <a:ext cx="0" cy="0"/>
          <a:chOff x="0" y="0"/>
          <a:chExt cx="0" cy="0"/>
        </a:xfrm>
      </p:grpSpPr>
      <p:grpSp>
        <p:nvGrpSpPr>
          <p:cNvPr id="220" name="Google Shape;220;p25"/>
          <p:cNvGrpSpPr/>
          <p:nvPr/>
        </p:nvGrpSpPr>
        <p:grpSpPr>
          <a:xfrm>
            <a:off x="72000" y="71550"/>
            <a:ext cx="9000000" cy="5000400"/>
            <a:chOff x="72000" y="71550"/>
            <a:chExt cx="9000000" cy="5000400"/>
          </a:xfrm>
        </p:grpSpPr>
        <p:sp>
          <p:nvSpPr>
            <p:cNvPr id="221" name="Google Shape;221;p25"/>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222" name="Google Shape;222;p25"/>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grpSp>
        <p:nvGrpSpPr>
          <p:cNvPr id="223" name="Google Shape;223;p25"/>
          <p:cNvGrpSpPr/>
          <p:nvPr/>
        </p:nvGrpSpPr>
        <p:grpSpPr>
          <a:xfrm>
            <a:off x="72000" y="71550"/>
            <a:ext cx="9000000" cy="5000400"/>
            <a:chOff x="72000" y="71550"/>
            <a:chExt cx="9000000" cy="5000400"/>
          </a:xfrm>
        </p:grpSpPr>
        <p:sp>
          <p:nvSpPr>
            <p:cNvPr id="224" name="Google Shape;224;p25"/>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225" name="Google Shape;225;p25"/>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sp>
        <p:nvSpPr>
          <p:cNvPr id="226" name="Google Shape;226;p25"/>
          <p:cNvSpPr txBox="1">
            <a:spLocks noGrp="1"/>
          </p:cNvSpPr>
          <p:nvPr>
            <p:ph type="title"/>
          </p:nvPr>
        </p:nvSpPr>
        <p:spPr>
          <a:xfrm>
            <a:off x="2268019" y="539500"/>
            <a:ext cx="4608000" cy="110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7" name="Google Shape;227;p25"/>
          <p:cNvSpPr txBox="1">
            <a:spLocks noGrp="1"/>
          </p:cNvSpPr>
          <p:nvPr>
            <p:ph type="subTitle" idx="1"/>
          </p:nvPr>
        </p:nvSpPr>
        <p:spPr>
          <a:xfrm>
            <a:off x="2267981" y="1647688"/>
            <a:ext cx="46080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5"/>
          <p:cNvSpPr txBox="1"/>
          <p:nvPr/>
        </p:nvSpPr>
        <p:spPr>
          <a:xfrm>
            <a:off x="2196000" y="3604400"/>
            <a:ext cx="4752000" cy="554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tkinson Hyperlegible"/>
                <a:ea typeface="Atkinson Hyperlegible"/>
                <a:cs typeface="Atkinson Hyperlegible"/>
                <a:sym typeface="Atkinson Hyperlegible"/>
              </a:rPr>
              <a:t>CREDITS:</a:t>
            </a:r>
            <a:r>
              <a:rPr lang="en" sz="1200">
                <a:solidFill>
                  <a:schemeClr val="dk1"/>
                </a:solidFill>
                <a:latin typeface="Atkinson Hyperlegible"/>
                <a:ea typeface="Atkinson Hyperlegible"/>
                <a:cs typeface="Atkinson Hyperlegible"/>
                <a:sym typeface="Atkinson Hyperlegible"/>
              </a:rPr>
              <a:t> This presentation template was created by </a:t>
            </a:r>
            <a:r>
              <a:rPr lang="en" sz="1200" b="1" u="sng">
                <a:solidFill>
                  <a:schemeClr val="hlink"/>
                </a:solidFill>
                <a:latin typeface="Atkinson Hyperlegible"/>
                <a:ea typeface="Atkinson Hyperlegible"/>
                <a:cs typeface="Atkinson Hyperlegible"/>
                <a:sym typeface="Atkinson Hyperlegible"/>
                <a:hlinkClick r:id="rId2"/>
              </a:rPr>
              <a:t>Slidesgo</a:t>
            </a:r>
            <a:r>
              <a:rPr lang="en" sz="1200">
                <a:solidFill>
                  <a:schemeClr val="dk1"/>
                </a:solidFill>
                <a:latin typeface="Atkinson Hyperlegible"/>
                <a:ea typeface="Atkinson Hyperlegible"/>
                <a:cs typeface="Atkinson Hyperlegible"/>
                <a:sym typeface="Atkinson Hyperlegible"/>
              </a:rPr>
              <a:t>, and includes icons by </a:t>
            </a:r>
            <a:r>
              <a:rPr lang="en" sz="1200" b="1" u="sng">
                <a:solidFill>
                  <a:schemeClr val="dk1"/>
                </a:solidFill>
                <a:latin typeface="Atkinson Hyperlegible"/>
                <a:ea typeface="Atkinson Hyperlegible"/>
                <a:cs typeface="Atkinson Hyperlegible"/>
                <a:sym typeface="Atkinson Hyperlegible"/>
                <a:hlinkClick r:id="rId3">
                  <a:extLst>
                    <a:ext uri="{A12FA001-AC4F-418D-AE19-62706E023703}">
                      <ahyp:hlinkClr xmlns:ahyp="http://schemas.microsoft.com/office/drawing/2018/hyperlinkcolor" val="tx"/>
                    </a:ext>
                  </a:extLst>
                </a:hlinkClick>
              </a:rPr>
              <a:t>Flaticon</a:t>
            </a:r>
            <a:r>
              <a:rPr lang="en" sz="1200">
                <a:solidFill>
                  <a:schemeClr val="dk1"/>
                </a:solidFill>
                <a:latin typeface="Atkinson Hyperlegible"/>
                <a:ea typeface="Atkinson Hyperlegible"/>
                <a:cs typeface="Atkinson Hyperlegible"/>
                <a:sym typeface="Atkinson Hyperlegible"/>
              </a:rPr>
              <a:t>, and infographics &amp; images by </a:t>
            </a:r>
            <a:r>
              <a:rPr lang="en" sz="1200" b="1" u="sng">
                <a:solidFill>
                  <a:schemeClr val="dk1"/>
                </a:solidFill>
                <a:latin typeface="Atkinson Hyperlegible"/>
                <a:ea typeface="Atkinson Hyperlegible"/>
                <a:cs typeface="Atkinson Hyperlegible"/>
                <a:sym typeface="Atkinson Hyperlegible"/>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tkinson Hyperlegible"/>
                <a:ea typeface="Atkinson Hyperlegible"/>
                <a:cs typeface="Atkinson Hyperlegible"/>
                <a:sym typeface="Atkinson Hyperlegible"/>
              </a:rPr>
              <a:t> </a:t>
            </a:r>
            <a:endParaRPr sz="1200" b="1" u="sng">
              <a:solidFill>
                <a:schemeClr val="dk1"/>
              </a:solidFill>
              <a:latin typeface="Atkinson Hyperlegible"/>
              <a:ea typeface="Atkinson Hyperlegible"/>
              <a:cs typeface="Atkinson Hyperlegible"/>
              <a:sym typeface="Atkinson Hyperlegible"/>
            </a:endParaRPr>
          </a:p>
        </p:txBody>
      </p:sp>
      <p:grpSp>
        <p:nvGrpSpPr>
          <p:cNvPr id="229" name="Google Shape;229;p25"/>
          <p:cNvGrpSpPr/>
          <p:nvPr/>
        </p:nvGrpSpPr>
        <p:grpSpPr>
          <a:xfrm>
            <a:off x="8168142" y="4592895"/>
            <a:ext cx="747247" cy="392105"/>
            <a:chOff x="8168142" y="4592895"/>
            <a:chExt cx="747247" cy="392105"/>
          </a:xfrm>
        </p:grpSpPr>
        <p:pic>
          <p:nvPicPr>
            <p:cNvPr id="230" name="Google Shape;230;p25"/>
            <p:cNvPicPr preferRelativeResize="0"/>
            <p:nvPr/>
          </p:nvPicPr>
          <p:blipFill>
            <a:blip r:embed="rId5">
              <a:alphaModFix/>
            </a:blip>
            <a:stretch>
              <a:fillRect/>
            </a:stretch>
          </p:blipFill>
          <p:spPr>
            <a:xfrm>
              <a:off x="8168142" y="4621635"/>
              <a:ext cx="431111" cy="363365"/>
            </a:xfrm>
            <a:prstGeom prst="rect">
              <a:avLst/>
            </a:prstGeom>
            <a:noFill/>
            <a:ln>
              <a:noFill/>
            </a:ln>
          </p:spPr>
        </p:pic>
        <p:pic>
          <p:nvPicPr>
            <p:cNvPr id="231" name="Google Shape;231;p25"/>
            <p:cNvPicPr preferRelativeResize="0"/>
            <p:nvPr/>
          </p:nvPicPr>
          <p:blipFill>
            <a:blip r:embed="rId6">
              <a:alphaModFix/>
            </a:blip>
            <a:stretch>
              <a:fillRect/>
            </a:stretch>
          </p:blipFill>
          <p:spPr>
            <a:xfrm>
              <a:off x="8599241" y="4592895"/>
              <a:ext cx="316148" cy="39210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grpSp>
        <p:nvGrpSpPr>
          <p:cNvPr id="233" name="Google Shape;233;p26"/>
          <p:cNvGrpSpPr/>
          <p:nvPr/>
        </p:nvGrpSpPr>
        <p:grpSpPr>
          <a:xfrm>
            <a:off x="72000" y="71550"/>
            <a:ext cx="9000000" cy="5000400"/>
            <a:chOff x="72000" y="71550"/>
            <a:chExt cx="9000000" cy="5000400"/>
          </a:xfrm>
        </p:grpSpPr>
        <p:sp>
          <p:nvSpPr>
            <p:cNvPr id="234" name="Google Shape;234;p26"/>
            <p:cNvSpPr/>
            <p:nvPr/>
          </p:nvSpPr>
          <p:spPr>
            <a:xfrm>
              <a:off x="144000" y="143550"/>
              <a:ext cx="8856000" cy="485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235" name="Google Shape;235;p26"/>
            <p:cNvSpPr/>
            <p:nvPr/>
          </p:nvSpPr>
          <p:spPr>
            <a:xfrm>
              <a:off x="72000" y="71550"/>
              <a:ext cx="9000000" cy="5000400"/>
            </a:xfrm>
            <a:prstGeom prst="frame">
              <a:avLst>
                <a:gd name="adj1" fmla="val 498"/>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grpSp>
      <p:pic>
        <p:nvPicPr>
          <p:cNvPr id="236" name="Google Shape;236;p26"/>
          <p:cNvPicPr preferRelativeResize="0"/>
          <p:nvPr/>
        </p:nvPicPr>
        <p:blipFill>
          <a:blip r:embed="rId2">
            <a:alphaModFix/>
          </a:blip>
          <a:stretch>
            <a:fillRect/>
          </a:stretch>
        </p:blipFill>
        <p:spPr>
          <a:xfrm flipH="1">
            <a:off x="8371391" y="4601057"/>
            <a:ext cx="544020" cy="3900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1pPr>
            <a:lvl2pPr lvl="1"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2pPr>
            <a:lvl3pPr lvl="2"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3pPr>
            <a:lvl4pPr lvl="3"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4pPr>
            <a:lvl5pPr lvl="4"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5pPr>
            <a:lvl6pPr lvl="5"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6pPr>
            <a:lvl7pPr lvl="6"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7pPr>
            <a:lvl8pPr lvl="7"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8pPr>
            <a:lvl9pPr lvl="8" rtl="0">
              <a:spcBef>
                <a:spcPts val="0"/>
              </a:spcBef>
              <a:spcAft>
                <a:spcPts val="0"/>
              </a:spcAft>
              <a:buClr>
                <a:schemeClr val="dk1"/>
              </a:buClr>
              <a:buSzPts val="3500"/>
              <a:buFont typeface="Sorts Mill Goudy"/>
              <a:buNone/>
              <a:defRPr sz="3500" b="1">
                <a:solidFill>
                  <a:schemeClr val="dk1"/>
                </a:solidFill>
                <a:latin typeface="Sorts Mill Goudy"/>
                <a:ea typeface="Sorts Mill Goudy"/>
                <a:cs typeface="Sorts Mill Goudy"/>
                <a:sym typeface="Sorts Mill Goudy"/>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1pPr>
            <a:lvl2pPr marL="914400" lvl="1"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2pPr>
            <a:lvl3pPr marL="1371600" lvl="2"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3pPr>
            <a:lvl4pPr marL="1828800" lvl="3"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4pPr>
            <a:lvl5pPr marL="2286000" lvl="4"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5pPr>
            <a:lvl6pPr marL="2743200" lvl="5"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6pPr>
            <a:lvl7pPr marL="3200400" lvl="6"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7pPr>
            <a:lvl8pPr marL="3657600" lvl="7"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8pPr>
            <a:lvl9pPr marL="4114800" lvl="8" indent="-3175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1" r:id="rId4"/>
    <p:sldLayoutId id="2147483665" r:id="rId5"/>
    <p:sldLayoutId id="2147483666" r:id="rId6"/>
    <p:sldLayoutId id="2147483667" r:id="rId7"/>
    <p:sldLayoutId id="2147483671" r:id="rId8"/>
    <p:sldLayoutId id="2147483672" r:id="rId9"/>
    <p:sldLayoutId id="214748367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ctrTitle"/>
          </p:nvPr>
        </p:nvSpPr>
        <p:spPr>
          <a:xfrm>
            <a:off x="614297" y="546257"/>
            <a:ext cx="5879793" cy="19872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a:t>Better Visuals, Better Voices for Animals</a:t>
            </a:r>
          </a:p>
        </p:txBody>
      </p:sp>
      <p:sp>
        <p:nvSpPr>
          <p:cNvPr id="255" name="Google Shape;255;p31"/>
          <p:cNvSpPr txBox="1">
            <a:spLocks noGrp="1"/>
          </p:cNvSpPr>
          <p:nvPr>
            <p:ph type="subTitle" idx="1"/>
          </p:nvPr>
        </p:nvSpPr>
        <p:spPr>
          <a:xfrm>
            <a:off x="934014" y="3109690"/>
            <a:ext cx="4233333" cy="792522"/>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indent="0" algn="ctr"/>
            <a:r>
              <a:rPr lang="en"/>
              <a:t>Team 10: Tony Afuti, Luke Henkel, </a:t>
            </a:r>
          </a:p>
          <a:p>
            <a:pPr marL="0" indent="0" algn="ctr"/>
            <a:r>
              <a:rPr lang="en"/>
              <a:t> Vanessa Hernandez</a:t>
            </a:r>
            <a:r>
              <a:rPr lang="en-US"/>
              <a:t> &amp; Brendon Matsikinya</a:t>
            </a:r>
          </a:p>
        </p:txBody>
      </p:sp>
      <p:pic>
        <p:nvPicPr>
          <p:cNvPr id="256" name="Google Shape;256;p31"/>
          <p:cNvPicPr preferRelativeResize="0"/>
          <p:nvPr/>
        </p:nvPicPr>
        <p:blipFill>
          <a:blip r:embed="rId3">
            <a:alphaModFix/>
          </a:blip>
          <a:stretch>
            <a:fillRect/>
          </a:stretch>
        </p:blipFill>
        <p:spPr>
          <a:xfrm>
            <a:off x="5857018" y="1539886"/>
            <a:ext cx="1288930" cy="1095790"/>
          </a:xfrm>
          <a:prstGeom prst="rect">
            <a:avLst/>
          </a:prstGeom>
          <a:noFill/>
          <a:ln>
            <a:noFill/>
          </a:ln>
        </p:spPr>
      </p:pic>
      <p:pic>
        <p:nvPicPr>
          <p:cNvPr id="257" name="Google Shape;257;p31"/>
          <p:cNvPicPr preferRelativeResize="0"/>
          <p:nvPr/>
        </p:nvPicPr>
        <p:blipFill>
          <a:blip r:embed="rId4">
            <a:alphaModFix/>
          </a:blip>
          <a:stretch>
            <a:fillRect/>
          </a:stretch>
        </p:blipFill>
        <p:spPr>
          <a:xfrm>
            <a:off x="7533178" y="1152149"/>
            <a:ext cx="929003" cy="1419601"/>
          </a:xfrm>
          <a:prstGeom prst="rect">
            <a:avLst/>
          </a:prstGeom>
          <a:noFill/>
          <a:ln>
            <a:noFill/>
          </a:ln>
        </p:spPr>
      </p:pic>
      <p:pic>
        <p:nvPicPr>
          <p:cNvPr id="258" name="Google Shape;258;p31"/>
          <p:cNvPicPr preferRelativeResize="0"/>
          <p:nvPr/>
        </p:nvPicPr>
        <p:blipFill>
          <a:blip r:embed="rId5">
            <a:alphaModFix/>
          </a:blip>
          <a:stretch>
            <a:fillRect/>
          </a:stretch>
        </p:blipFill>
        <p:spPr>
          <a:xfrm flipH="1">
            <a:off x="7500536" y="2905410"/>
            <a:ext cx="994285" cy="1311635"/>
          </a:xfrm>
          <a:prstGeom prst="rect">
            <a:avLst/>
          </a:prstGeom>
          <a:noFill/>
          <a:ln>
            <a:noFill/>
          </a:ln>
        </p:spPr>
      </p:pic>
      <p:grpSp>
        <p:nvGrpSpPr>
          <p:cNvPr id="259" name="Google Shape;259;p31"/>
          <p:cNvGrpSpPr/>
          <p:nvPr/>
        </p:nvGrpSpPr>
        <p:grpSpPr>
          <a:xfrm flipH="1">
            <a:off x="5763736" y="3220757"/>
            <a:ext cx="1382212" cy="876482"/>
            <a:chOff x="5698275" y="2892625"/>
            <a:chExt cx="1382212" cy="876482"/>
          </a:xfrm>
        </p:grpSpPr>
        <p:pic>
          <p:nvPicPr>
            <p:cNvPr id="260" name="Google Shape;260;p31"/>
            <p:cNvPicPr preferRelativeResize="0"/>
            <p:nvPr/>
          </p:nvPicPr>
          <p:blipFill>
            <a:blip r:embed="rId6">
              <a:alphaModFix/>
            </a:blip>
            <a:stretch>
              <a:fillRect/>
            </a:stretch>
          </p:blipFill>
          <p:spPr>
            <a:xfrm>
              <a:off x="5698275" y="2892625"/>
              <a:ext cx="1368349" cy="876475"/>
            </a:xfrm>
            <a:prstGeom prst="rect">
              <a:avLst/>
            </a:prstGeom>
            <a:noFill/>
            <a:ln>
              <a:noFill/>
            </a:ln>
          </p:spPr>
        </p:pic>
        <p:pic>
          <p:nvPicPr>
            <p:cNvPr id="261" name="Google Shape;261;p31"/>
            <p:cNvPicPr preferRelativeResize="0"/>
            <p:nvPr/>
          </p:nvPicPr>
          <p:blipFill>
            <a:blip r:embed="rId7">
              <a:alphaModFix/>
            </a:blip>
            <a:stretch>
              <a:fillRect/>
            </a:stretch>
          </p:blipFill>
          <p:spPr>
            <a:xfrm flipH="1">
              <a:off x="6536466" y="3379054"/>
              <a:ext cx="544020" cy="390052"/>
            </a:xfrm>
            <a:prstGeom prst="rect">
              <a:avLst/>
            </a:prstGeom>
            <a:noFill/>
            <a:ln>
              <a:noFill/>
            </a:ln>
          </p:spPr>
        </p:pic>
      </p:grpSp>
      <p:pic>
        <p:nvPicPr>
          <p:cNvPr id="263" name="Google Shape;263;p31"/>
          <p:cNvPicPr preferRelativeResize="0"/>
          <p:nvPr/>
        </p:nvPicPr>
        <p:blipFill>
          <a:blip r:embed="rId8">
            <a:alphaModFix/>
          </a:blip>
          <a:stretch>
            <a:fillRect/>
          </a:stretch>
        </p:blipFill>
        <p:spPr>
          <a:xfrm>
            <a:off x="190579" y="4618849"/>
            <a:ext cx="431111" cy="3633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ABDBDB18-DEFB-A73D-1872-516AA460FA47}"/>
            </a:ext>
          </a:extLst>
        </p:cNvPr>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901E4487-7D60-E9FE-CBAF-BBAFAF6F42A0}"/>
              </a:ext>
            </a:extLst>
          </p:cNvPr>
          <p:cNvPicPr>
            <a:picLocks noChangeAspect="1"/>
          </p:cNvPicPr>
          <p:nvPr/>
        </p:nvPicPr>
        <p:blipFill>
          <a:blip r:embed="rId3"/>
          <a:stretch>
            <a:fillRect/>
          </a:stretch>
        </p:blipFill>
        <p:spPr>
          <a:xfrm>
            <a:off x="1332848" y="1050165"/>
            <a:ext cx="6470476" cy="3035343"/>
          </a:xfrm>
          <a:prstGeom prst="rect">
            <a:avLst/>
          </a:prstGeom>
        </p:spPr>
      </p:pic>
    </p:spTree>
    <p:extLst>
      <p:ext uri="{BB962C8B-B14F-4D97-AF65-F5344CB8AC3E}">
        <p14:creationId xmlns:p14="http://schemas.microsoft.com/office/powerpoint/2010/main" val="2309065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376ED844-0B86-E477-2996-C24D65DD38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C5C1F6-E9FE-19FD-C047-E1E72D06623F}"/>
              </a:ext>
            </a:extLst>
          </p:cNvPr>
          <p:cNvPicPr>
            <a:picLocks noChangeAspect="1"/>
          </p:cNvPicPr>
          <p:nvPr/>
        </p:nvPicPr>
        <p:blipFill>
          <a:blip r:embed="rId3"/>
          <a:srcRect l="139" t="2193" r="-279"/>
          <a:stretch/>
        </p:blipFill>
        <p:spPr>
          <a:xfrm>
            <a:off x="1342375" y="564651"/>
            <a:ext cx="6459260" cy="4014077"/>
          </a:xfrm>
          <a:prstGeom prst="rect">
            <a:avLst/>
          </a:prstGeom>
        </p:spPr>
      </p:pic>
    </p:spTree>
    <p:extLst>
      <p:ext uri="{BB962C8B-B14F-4D97-AF65-F5344CB8AC3E}">
        <p14:creationId xmlns:p14="http://schemas.microsoft.com/office/powerpoint/2010/main" val="285705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201B3772-6059-32CA-4876-83439F200B49}"/>
            </a:ext>
          </a:extLst>
        </p:cNvPr>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FE08C8A9-F21C-BFF8-5F01-1043C3FCB19F}"/>
              </a:ext>
            </a:extLst>
          </p:cNvPr>
          <p:cNvPicPr>
            <a:picLocks noChangeAspect="1"/>
          </p:cNvPicPr>
          <p:nvPr/>
        </p:nvPicPr>
        <p:blipFill>
          <a:blip r:embed="rId3"/>
          <a:srcRect l="55947" t="49484" r="-110" b="412"/>
          <a:stretch/>
        </p:blipFill>
        <p:spPr>
          <a:xfrm>
            <a:off x="1391284" y="619862"/>
            <a:ext cx="6363242" cy="3902485"/>
          </a:xfrm>
          <a:prstGeom prst="rect">
            <a:avLst/>
          </a:prstGeom>
        </p:spPr>
      </p:pic>
      <p:pic>
        <p:nvPicPr>
          <p:cNvPr id="2" name="Picture 1" descr="A map of the world with a graph&#10;&#10;AI-generated content may be incorrect.">
            <a:extLst>
              <a:ext uri="{FF2B5EF4-FFF2-40B4-BE49-F238E27FC236}">
                <a16:creationId xmlns:a16="http://schemas.microsoft.com/office/drawing/2014/main" id="{745B830D-B88B-27E5-A9E3-8C7705F1550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91631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a:extLst>
            <a:ext uri="{FF2B5EF4-FFF2-40B4-BE49-F238E27FC236}">
              <a16:creationId xmlns:a16="http://schemas.microsoft.com/office/drawing/2014/main" id="{F92020AE-5B9B-866F-32FB-4F3002D06F1E}"/>
            </a:ext>
          </a:extLst>
        </p:cNvPr>
        <p:cNvGrpSpPr/>
        <p:nvPr/>
      </p:nvGrpSpPr>
      <p:grpSpPr>
        <a:xfrm>
          <a:off x="0" y="0"/>
          <a:ext cx="0" cy="0"/>
          <a:chOff x="0" y="0"/>
          <a:chExt cx="0" cy="0"/>
        </a:xfrm>
      </p:grpSpPr>
      <p:sp>
        <p:nvSpPr>
          <p:cNvPr id="344" name="Google Shape;344;p39">
            <a:extLst>
              <a:ext uri="{FF2B5EF4-FFF2-40B4-BE49-F238E27FC236}">
                <a16:creationId xmlns:a16="http://schemas.microsoft.com/office/drawing/2014/main" id="{C1AA74A1-F001-AC19-026B-90BBF8FE0C84}"/>
              </a:ext>
            </a:extLst>
          </p:cNvPr>
          <p:cNvSpPr txBox="1">
            <a:spLocks noGrp="1"/>
          </p:cNvSpPr>
          <p:nvPr>
            <p:ph type="title"/>
          </p:nvPr>
        </p:nvSpPr>
        <p:spPr>
          <a:xfrm>
            <a:off x="536028" y="473117"/>
            <a:ext cx="8396443"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000000"/>
                </a:solidFill>
              </a:rPr>
              <a:t>Key Insights from Reconstructed Dashboard</a:t>
            </a:r>
          </a:p>
        </p:txBody>
      </p:sp>
      <p:sp>
        <p:nvSpPr>
          <p:cNvPr id="6" name="TextBox 5">
            <a:extLst>
              <a:ext uri="{FF2B5EF4-FFF2-40B4-BE49-F238E27FC236}">
                <a16:creationId xmlns:a16="http://schemas.microsoft.com/office/drawing/2014/main" id="{3AEDCE34-A5DC-0A8B-99AF-E76D26BB5DEC}"/>
              </a:ext>
            </a:extLst>
          </p:cNvPr>
          <p:cNvSpPr txBox="1"/>
          <p:nvPr/>
        </p:nvSpPr>
        <p:spPr>
          <a:xfrm>
            <a:off x="253179" y="2347873"/>
            <a:ext cx="2799696" cy="1107996"/>
          </a:xfrm>
          <a:prstGeom prst="rect">
            <a:avLst/>
          </a:prstGeom>
          <a:noFill/>
        </p:spPr>
        <p:txBody>
          <a:bodyPr wrap="square" rtlCol="0">
            <a:spAutoFit/>
          </a:bodyPr>
          <a:lstStyle/>
          <a:p>
            <a:pPr algn="ctr"/>
            <a:r>
              <a:rPr lang="en-US" sz="2600" b="1">
                <a:latin typeface="Georgia" panose="02040502050405020303" pitchFamily="18" charset="0"/>
              </a:rPr>
              <a:t>Animal Welfare Clarity</a:t>
            </a:r>
          </a:p>
          <a:p>
            <a:endParaRPr lang="en-US"/>
          </a:p>
        </p:txBody>
      </p:sp>
      <p:sp>
        <p:nvSpPr>
          <p:cNvPr id="7" name="TextBox 6">
            <a:extLst>
              <a:ext uri="{FF2B5EF4-FFF2-40B4-BE49-F238E27FC236}">
                <a16:creationId xmlns:a16="http://schemas.microsoft.com/office/drawing/2014/main" id="{D37F24D4-8ED1-498A-F847-C9F5D9AEC7C9}"/>
              </a:ext>
            </a:extLst>
          </p:cNvPr>
          <p:cNvSpPr txBox="1"/>
          <p:nvPr/>
        </p:nvSpPr>
        <p:spPr>
          <a:xfrm>
            <a:off x="3215655" y="3973600"/>
            <a:ext cx="3449982" cy="738664"/>
          </a:xfrm>
          <a:prstGeom prst="rect">
            <a:avLst/>
          </a:prstGeom>
          <a:noFill/>
        </p:spPr>
        <p:txBody>
          <a:bodyPr wrap="square" rtlCol="0">
            <a:spAutoFit/>
          </a:bodyPr>
          <a:lstStyle/>
          <a:p>
            <a:r>
              <a:rPr lang="en-US" sz="2800" b="1">
                <a:latin typeface="Georgia" panose="02040502050405020303" pitchFamily="18" charset="0"/>
              </a:rPr>
              <a:t>Trends by Region</a:t>
            </a:r>
          </a:p>
          <a:p>
            <a:endParaRPr lang="en-US"/>
          </a:p>
        </p:txBody>
      </p:sp>
      <p:sp>
        <p:nvSpPr>
          <p:cNvPr id="8" name="TextBox 7">
            <a:extLst>
              <a:ext uri="{FF2B5EF4-FFF2-40B4-BE49-F238E27FC236}">
                <a16:creationId xmlns:a16="http://schemas.microsoft.com/office/drawing/2014/main" id="{DFD8E704-FC0E-3BE1-B63B-F04063D94250}"/>
              </a:ext>
            </a:extLst>
          </p:cNvPr>
          <p:cNvSpPr txBox="1"/>
          <p:nvPr/>
        </p:nvSpPr>
        <p:spPr>
          <a:xfrm>
            <a:off x="6516179" y="2513212"/>
            <a:ext cx="2351713" cy="738664"/>
          </a:xfrm>
          <a:prstGeom prst="rect">
            <a:avLst/>
          </a:prstGeom>
          <a:noFill/>
        </p:spPr>
        <p:txBody>
          <a:bodyPr wrap="square" rtlCol="0">
            <a:spAutoFit/>
          </a:bodyPr>
          <a:lstStyle/>
          <a:p>
            <a:r>
              <a:rPr lang="en-US" sz="2800" b="1">
                <a:latin typeface="Georgia" panose="02040502050405020303" pitchFamily="18" charset="0"/>
              </a:rPr>
              <a:t>Policy Gaps</a:t>
            </a:r>
            <a:endParaRPr lang="en-US" sz="2800">
              <a:latin typeface="Georgia" panose="02040502050405020303" pitchFamily="18" charset="0"/>
            </a:endParaRPr>
          </a:p>
          <a:p>
            <a:endParaRPr lang="en-US"/>
          </a:p>
        </p:txBody>
      </p:sp>
      <p:pic>
        <p:nvPicPr>
          <p:cNvPr id="21" name="Picture 20" descr="A map of the world&#10;&#10;AI-generated content may be incorrect.">
            <a:extLst>
              <a:ext uri="{FF2B5EF4-FFF2-40B4-BE49-F238E27FC236}">
                <a16:creationId xmlns:a16="http://schemas.microsoft.com/office/drawing/2014/main" id="{1141900B-91CB-3DD9-C7CC-14D6A3FC2B47}"/>
              </a:ext>
            </a:extLst>
          </p:cNvPr>
          <p:cNvPicPr>
            <a:picLocks noChangeAspect="1"/>
          </p:cNvPicPr>
          <p:nvPr/>
        </p:nvPicPr>
        <p:blipFill>
          <a:blip r:embed="rId3"/>
          <a:stretch>
            <a:fillRect/>
          </a:stretch>
        </p:blipFill>
        <p:spPr>
          <a:xfrm>
            <a:off x="2924379" y="1591319"/>
            <a:ext cx="3619739" cy="2417109"/>
          </a:xfrm>
          <a:prstGeom prst="rect">
            <a:avLst/>
          </a:prstGeom>
        </p:spPr>
      </p:pic>
      <p:sp>
        <p:nvSpPr>
          <p:cNvPr id="9" name="Rectangle 8">
            <a:extLst>
              <a:ext uri="{FF2B5EF4-FFF2-40B4-BE49-F238E27FC236}">
                <a16:creationId xmlns:a16="http://schemas.microsoft.com/office/drawing/2014/main" id="{E188B3C3-F75A-51B3-ACAF-79565AA78C84}"/>
              </a:ext>
            </a:extLst>
          </p:cNvPr>
          <p:cNvSpPr/>
          <p:nvPr/>
        </p:nvSpPr>
        <p:spPr>
          <a:xfrm>
            <a:off x="267407" y="2347873"/>
            <a:ext cx="2799696" cy="9040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040482-0FAF-2752-EA45-F1E108F1088F}"/>
              </a:ext>
            </a:extLst>
          </p:cNvPr>
          <p:cNvSpPr/>
          <p:nvPr/>
        </p:nvSpPr>
        <p:spPr>
          <a:xfrm>
            <a:off x="3209827" y="3880195"/>
            <a:ext cx="3455810" cy="716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C900BD-D6BB-0065-FDDC-400583922C70}"/>
              </a:ext>
            </a:extLst>
          </p:cNvPr>
          <p:cNvSpPr/>
          <p:nvPr/>
        </p:nvSpPr>
        <p:spPr>
          <a:xfrm>
            <a:off x="6488239" y="2437694"/>
            <a:ext cx="2351713" cy="7386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45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a:extLst>
            <a:ext uri="{FF2B5EF4-FFF2-40B4-BE49-F238E27FC236}">
              <a16:creationId xmlns:a16="http://schemas.microsoft.com/office/drawing/2014/main" id="{1A646740-029D-8C11-4229-15C0F60A1B31}"/>
            </a:ext>
          </a:extLst>
        </p:cNvPr>
        <p:cNvGrpSpPr/>
        <p:nvPr/>
      </p:nvGrpSpPr>
      <p:grpSpPr>
        <a:xfrm>
          <a:off x="0" y="0"/>
          <a:ext cx="0" cy="0"/>
          <a:chOff x="0" y="0"/>
          <a:chExt cx="0" cy="0"/>
        </a:xfrm>
      </p:grpSpPr>
      <p:sp>
        <p:nvSpPr>
          <p:cNvPr id="314" name="Google Shape;314;p36">
            <a:extLst>
              <a:ext uri="{FF2B5EF4-FFF2-40B4-BE49-F238E27FC236}">
                <a16:creationId xmlns:a16="http://schemas.microsoft.com/office/drawing/2014/main" id="{BEBB1F14-B879-79E1-18D6-1906A76E4B69}"/>
              </a:ext>
            </a:extLst>
          </p:cNvPr>
          <p:cNvSpPr txBox="1">
            <a:spLocks noGrp="1"/>
          </p:cNvSpPr>
          <p:nvPr>
            <p:ph type="title"/>
          </p:nvPr>
        </p:nvSpPr>
        <p:spPr>
          <a:xfrm>
            <a:off x="720000" y="474304"/>
            <a:ext cx="7704000"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000000"/>
                </a:solidFill>
              </a:rPr>
              <a:t>Final Takeaways</a:t>
            </a:r>
          </a:p>
        </p:txBody>
      </p:sp>
      <p:sp>
        <p:nvSpPr>
          <p:cNvPr id="316" name="Google Shape;316;p36">
            <a:extLst>
              <a:ext uri="{FF2B5EF4-FFF2-40B4-BE49-F238E27FC236}">
                <a16:creationId xmlns:a16="http://schemas.microsoft.com/office/drawing/2014/main" id="{A4529C27-AC37-D3F7-3404-CD4242E472DD}"/>
              </a:ext>
            </a:extLst>
          </p:cNvPr>
          <p:cNvSpPr txBox="1">
            <a:spLocks noGrp="1"/>
          </p:cNvSpPr>
          <p:nvPr>
            <p:ph type="subTitle" idx="2"/>
          </p:nvPr>
        </p:nvSpPr>
        <p:spPr>
          <a:xfrm>
            <a:off x="1118600" y="1516842"/>
            <a:ext cx="7305400" cy="2790704"/>
          </a:xfrm>
          <a:prstGeom prst="rect">
            <a:avLst/>
          </a:prstGeom>
        </p:spPr>
        <p:txBody>
          <a:bodyPr spcFirstLastPara="1" wrap="square" lIns="91425" tIns="91425" rIns="91425" bIns="91425" anchor="ctr" anchorCtr="0">
            <a:noAutofit/>
          </a:bodyPr>
          <a:lstStyle/>
          <a:p>
            <a:pPr marL="0" lvl="0" indent="0" algn="l" rtl="0">
              <a:lnSpc>
                <a:spcPct val="200000"/>
              </a:lnSpc>
              <a:spcBef>
                <a:spcPts val="0"/>
              </a:spcBef>
              <a:spcAft>
                <a:spcPts val="0"/>
              </a:spcAft>
            </a:pPr>
            <a:r>
              <a:rPr lang="en-US" sz="1700" b="1"/>
              <a:t>Key Findings</a:t>
            </a:r>
          </a:p>
          <a:p>
            <a:pPr marL="285750" lvl="0" indent="-285750" algn="l" rtl="0">
              <a:lnSpc>
                <a:spcPct val="200000"/>
              </a:lnSpc>
              <a:spcBef>
                <a:spcPts val="0"/>
              </a:spcBef>
              <a:spcAft>
                <a:spcPts val="0"/>
              </a:spcAft>
              <a:buFont typeface="Arial" panose="020B0604020202020204" pitchFamily="34" charset="0"/>
              <a:buChar char="•"/>
            </a:pPr>
            <a:r>
              <a:rPr lang="en-US" sz="1700"/>
              <a:t>Global animal welfare and ethics</a:t>
            </a:r>
          </a:p>
          <a:p>
            <a:pPr marL="285750" lvl="0" indent="-285750" algn="l" rtl="0">
              <a:lnSpc>
                <a:spcPct val="200000"/>
              </a:lnSpc>
              <a:spcBef>
                <a:spcPts val="0"/>
              </a:spcBef>
              <a:spcAft>
                <a:spcPts val="0"/>
              </a:spcAft>
              <a:buFont typeface="Arial" panose="020B0604020202020204" pitchFamily="34" charset="0"/>
              <a:buChar char="•"/>
            </a:pPr>
            <a:r>
              <a:rPr lang="en-US" sz="1700"/>
              <a:t>Impact of meat consumption and fur trade</a:t>
            </a:r>
          </a:p>
          <a:p>
            <a:pPr marL="0" lvl="0" indent="0" algn="l" rtl="0">
              <a:lnSpc>
                <a:spcPct val="200000"/>
              </a:lnSpc>
              <a:spcBef>
                <a:spcPts val="0"/>
              </a:spcBef>
              <a:spcAft>
                <a:spcPts val="0"/>
              </a:spcAft>
            </a:pPr>
            <a:r>
              <a:rPr lang="en-US" sz="1700" b="1"/>
              <a:t>Actionable Insights</a:t>
            </a:r>
          </a:p>
          <a:p>
            <a:pPr marL="285750" indent="-285750">
              <a:lnSpc>
                <a:spcPct val="200000"/>
              </a:lnSpc>
              <a:buFont typeface="Arial" panose="020B0604020202020204" pitchFamily="34" charset="0"/>
              <a:buChar char="•"/>
            </a:pPr>
            <a:r>
              <a:rPr lang="en-US" sz="1700"/>
              <a:t>Target high fur farming countries with awareness campaigns</a:t>
            </a:r>
          </a:p>
          <a:p>
            <a:pPr marL="285750" lvl="0" indent="-285750" algn="l" rtl="0">
              <a:lnSpc>
                <a:spcPct val="200000"/>
              </a:lnSpc>
              <a:spcBef>
                <a:spcPts val="0"/>
              </a:spcBef>
              <a:spcAft>
                <a:spcPts val="0"/>
              </a:spcAft>
              <a:buFont typeface="Arial" panose="020B0604020202020204" pitchFamily="34" charset="0"/>
              <a:buChar char="•"/>
            </a:pPr>
            <a:r>
              <a:rPr lang="en-US" sz="1700"/>
              <a:t>Educate consumers on ethical impacts to influence decisions</a:t>
            </a:r>
          </a:p>
          <a:p>
            <a:pPr marL="0" lvl="0" indent="0" algn="l" rtl="0">
              <a:spcBef>
                <a:spcPts val="0"/>
              </a:spcBef>
              <a:spcAft>
                <a:spcPts val="0"/>
              </a:spcAft>
            </a:pPr>
            <a:endParaRPr lang="en-US" sz="1600"/>
          </a:p>
        </p:txBody>
      </p:sp>
      <p:pic>
        <p:nvPicPr>
          <p:cNvPr id="5" name="Picture 4" descr="A logo with animals around it&#10;&#10;AI-generated content may be incorrect.">
            <a:extLst>
              <a:ext uri="{FF2B5EF4-FFF2-40B4-BE49-F238E27FC236}">
                <a16:creationId xmlns:a16="http://schemas.microsoft.com/office/drawing/2014/main" id="{202C096B-6C07-48EF-EA81-1A32A5360CF8}"/>
              </a:ext>
            </a:extLst>
          </p:cNvPr>
          <p:cNvPicPr>
            <a:picLocks noChangeAspect="1"/>
          </p:cNvPicPr>
          <p:nvPr/>
        </p:nvPicPr>
        <p:blipFill>
          <a:blip r:embed="rId3"/>
          <a:stretch>
            <a:fillRect/>
          </a:stretch>
        </p:blipFill>
        <p:spPr>
          <a:xfrm>
            <a:off x="6265292" y="254451"/>
            <a:ext cx="2622682" cy="2524782"/>
          </a:xfrm>
          <a:prstGeom prst="rect">
            <a:avLst/>
          </a:prstGeom>
        </p:spPr>
      </p:pic>
    </p:spTree>
    <p:extLst>
      <p:ext uri="{BB962C8B-B14F-4D97-AF65-F5344CB8AC3E}">
        <p14:creationId xmlns:p14="http://schemas.microsoft.com/office/powerpoint/2010/main" val="1982735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5"/>
          <p:cNvSpPr txBox="1">
            <a:spLocks noGrp="1"/>
          </p:cNvSpPr>
          <p:nvPr>
            <p:ph type="title"/>
          </p:nvPr>
        </p:nvSpPr>
        <p:spPr>
          <a:xfrm>
            <a:off x="2217574" y="1549859"/>
            <a:ext cx="4608000" cy="1108200"/>
          </a:xfrm>
          <a:prstGeom prst="rect">
            <a:avLst/>
          </a:prstGeom>
        </p:spPr>
        <p:txBody>
          <a:bodyPr spcFirstLastPara="1" wrap="square" lIns="91425" tIns="91425" rIns="91425" bIns="91425" anchor="b" anchorCtr="0">
            <a:noAutofit/>
          </a:bodyPr>
          <a:lstStyle/>
          <a:p>
            <a:r>
              <a:rPr lang="en"/>
              <a:t>Thank You!</a:t>
            </a:r>
            <a:endParaRPr lang="en-US"/>
          </a:p>
        </p:txBody>
      </p:sp>
      <p:sp>
        <p:nvSpPr>
          <p:cNvPr id="697" name="Google Shape;697;p65"/>
          <p:cNvSpPr txBox="1">
            <a:spLocks noGrp="1"/>
          </p:cNvSpPr>
          <p:nvPr>
            <p:ph type="subTitle" idx="1"/>
          </p:nvPr>
        </p:nvSpPr>
        <p:spPr>
          <a:xfrm>
            <a:off x="2268026" y="2658059"/>
            <a:ext cx="4608000" cy="6529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Any questions?</a:t>
            </a:r>
            <a:endParaRPr sz="2400" b="1"/>
          </a:p>
        </p:txBody>
      </p:sp>
      <p:pic>
        <p:nvPicPr>
          <p:cNvPr id="711" name="Google Shape;711;p65"/>
          <p:cNvPicPr preferRelativeResize="0"/>
          <p:nvPr/>
        </p:nvPicPr>
        <p:blipFill>
          <a:blip r:embed="rId3">
            <a:alphaModFix/>
          </a:blip>
          <a:stretch>
            <a:fillRect/>
          </a:stretch>
        </p:blipFill>
        <p:spPr>
          <a:xfrm>
            <a:off x="228600" y="2431783"/>
            <a:ext cx="2039426" cy="2559318"/>
          </a:xfrm>
          <a:prstGeom prst="rect">
            <a:avLst/>
          </a:prstGeom>
          <a:noFill/>
          <a:ln>
            <a:noFill/>
          </a:ln>
        </p:spPr>
      </p:pic>
      <p:pic>
        <p:nvPicPr>
          <p:cNvPr id="712" name="Google Shape;712;p65"/>
          <p:cNvPicPr preferRelativeResize="0"/>
          <p:nvPr/>
        </p:nvPicPr>
        <p:blipFill>
          <a:blip r:embed="rId4">
            <a:alphaModFix/>
          </a:blip>
          <a:stretch>
            <a:fillRect/>
          </a:stretch>
        </p:blipFill>
        <p:spPr>
          <a:xfrm>
            <a:off x="7622647" y="152400"/>
            <a:ext cx="1368953" cy="2491176"/>
          </a:xfrm>
          <a:prstGeom prst="rect">
            <a:avLst/>
          </a:prstGeom>
          <a:noFill/>
          <a:ln>
            <a:noFill/>
          </a:ln>
        </p:spPr>
      </p:pic>
      <p:sp>
        <p:nvSpPr>
          <p:cNvPr id="2" name="Rectangle 1">
            <a:extLst>
              <a:ext uri="{FF2B5EF4-FFF2-40B4-BE49-F238E27FC236}">
                <a16:creationId xmlns:a16="http://schemas.microsoft.com/office/drawing/2014/main" id="{2CCE7761-CE8F-4F64-97C8-DB70C922774D}"/>
              </a:ext>
            </a:extLst>
          </p:cNvPr>
          <p:cNvSpPr/>
          <p:nvPr/>
        </p:nvSpPr>
        <p:spPr>
          <a:xfrm>
            <a:off x="2196269" y="3657600"/>
            <a:ext cx="4811282" cy="461473"/>
          </a:xfrm>
          <a:prstGeom prst="rect">
            <a:avLst/>
          </a:prstGeom>
          <a:solidFill>
            <a:srgbClr val="FFFC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730" name="Google Shape;730;p67"/>
          <p:cNvSpPr txBox="1">
            <a:spLocks noGrp="1"/>
          </p:cNvSpPr>
          <p:nvPr>
            <p:ph type="body" idx="4294967295"/>
          </p:nvPr>
        </p:nvSpPr>
        <p:spPr>
          <a:xfrm>
            <a:off x="719999" y="1168325"/>
            <a:ext cx="7543783" cy="3435600"/>
          </a:xfrm>
          <a:prstGeom prst="rect">
            <a:avLst/>
          </a:prstGeom>
        </p:spPr>
        <p:txBody>
          <a:bodyPr spcFirstLastPara="1" wrap="square" lIns="91425" tIns="91425" rIns="91425" bIns="91425" anchor="t" anchorCtr="0">
            <a:noAutofit/>
          </a:bodyPr>
          <a:lstStyle/>
          <a:p>
            <a:pPr marL="171450" indent="-171450">
              <a:spcBef>
                <a:spcPts val="1000"/>
              </a:spcBef>
            </a:pPr>
            <a:r>
              <a:rPr lang="en-US" sz="1500"/>
              <a:t> https://theswiftest.com/animal-rights-index/</a:t>
            </a:r>
          </a:p>
          <a:p>
            <a:pPr marL="171450" indent="-171450">
              <a:spcBef>
                <a:spcPts val="1000"/>
              </a:spcBef>
            </a:pPr>
            <a:r>
              <a:rPr lang="en-US" sz="1500"/>
              <a:t> </a:t>
            </a:r>
            <a:r>
              <a:rPr lang="en-US" sz="1500">
                <a:ea typeface="Aptos" panose="020B0004020202020204" pitchFamily="34" charset="0"/>
                <a:cs typeface="Aptos" panose="020B0004020202020204" pitchFamily="34" charset="0"/>
              </a:rPr>
              <a:t>https://data.world/makeovermonday/2024week-8-animal-rights</a:t>
            </a:r>
            <a:endParaRPr lang="en-US"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a:blip r:embed="rId3">
            <a:alphaModFix/>
          </a:blip>
          <a:stretch>
            <a:fillRect/>
          </a:stretch>
        </p:blipFill>
        <p:spPr>
          <a:xfrm>
            <a:off x="189972" y="3895778"/>
            <a:ext cx="1243875" cy="1108200"/>
          </a:xfrm>
          <a:prstGeom prst="rect">
            <a:avLst/>
          </a:prstGeom>
          <a:noFill/>
          <a:ln>
            <a:noFill/>
          </a:ln>
        </p:spPr>
      </p:pic>
      <p:sp>
        <p:nvSpPr>
          <p:cNvPr id="314" name="Google Shape;314;p36"/>
          <p:cNvSpPr txBox="1">
            <a:spLocks noGrp="1"/>
          </p:cNvSpPr>
          <p:nvPr>
            <p:ph type="title"/>
          </p:nvPr>
        </p:nvSpPr>
        <p:spPr>
          <a:xfrm>
            <a:off x="2295506" y="537301"/>
            <a:ext cx="4128264"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chemeClr val="tx1"/>
                </a:solidFill>
              </a:rPr>
              <a:t>Why this topic?</a:t>
            </a:r>
          </a:p>
        </p:txBody>
      </p:sp>
      <p:sp>
        <p:nvSpPr>
          <p:cNvPr id="316" name="Google Shape;316;p36"/>
          <p:cNvSpPr txBox="1">
            <a:spLocks noGrp="1"/>
          </p:cNvSpPr>
          <p:nvPr>
            <p:ph type="subTitle" idx="2"/>
          </p:nvPr>
        </p:nvSpPr>
        <p:spPr>
          <a:xfrm>
            <a:off x="1270715" y="1506595"/>
            <a:ext cx="6177846" cy="2208540"/>
          </a:xfrm>
          <a:prstGeom prst="rect">
            <a:avLst/>
          </a:prstGeom>
        </p:spPr>
        <p:txBody>
          <a:bodyPr spcFirstLastPara="1" wrap="square" lIns="91425" tIns="91425" rIns="91425" bIns="91425" anchor="ctr" anchorCtr="0">
            <a:noAutofit/>
          </a:bodyPr>
          <a:lstStyle/>
          <a:p>
            <a:pPr marL="0" indent="0">
              <a:lnSpc>
                <a:spcPct val="114999"/>
              </a:lnSpc>
            </a:pPr>
            <a:r>
              <a:rPr lang="en-US" sz="2000" b="1">
                <a:solidFill>
                  <a:schemeClr val="tx1"/>
                </a:solidFill>
                <a:ea typeface="Cambria"/>
                <a:cs typeface="Calibri"/>
              </a:rPr>
              <a:t>Animal Rights around the World – Zsofia Nika</a:t>
            </a:r>
            <a:endParaRPr lang="en-US" sz="2000" b="1">
              <a:solidFill>
                <a:schemeClr val="tx1"/>
              </a:solidFill>
              <a:latin typeface="Atkinson Hyperlegible" panose="020B0604020202020204" charset="0"/>
              <a:ea typeface="Cambria" panose="02040503050406030204" pitchFamily="18" charset="0"/>
              <a:cs typeface="Calibri" panose="020F0502020204030204" pitchFamily="34" charset="0"/>
            </a:endParaRPr>
          </a:p>
          <a:p>
            <a:pPr marL="285750" lvl="0" indent="-285750" algn="l">
              <a:lnSpc>
                <a:spcPct val="200000"/>
              </a:lnSpc>
              <a:spcBef>
                <a:spcPts val="0"/>
              </a:spcBef>
              <a:spcAft>
                <a:spcPts val="0"/>
              </a:spcAft>
              <a:buFont typeface="Arial" panose="020B0604020202020204" pitchFamily="34" charset="0"/>
              <a:buChar char="•"/>
            </a:pPr>
            <a:r>
              <a:rPr lang="en-US" sz="1600"/>
              <a:t>Understanding the global animal welfare and ethical practices </a:t>
            </a:r>
            <a:endParaRPr lang="en-US"/>
          </a:p>
          <a:p>
            <a:pPr marL="285750" lvl="0" indent="-285750" algn="l" rtl="0">
              <a:lnSpc>
                <a:spcPct val="200000"/>
              </a:lnSpc>
              <a:spcBef>
                <a:spcPts val="0"/>
              </a:spcBef>
              <a:spcAft>
                <a:spcPts val="0"/>
              </a:spcAft>
              <a:buFont typeface="Arial" panose="020B0604020202020204" pitchFamily="34" charset="0"/>
              <a:buChar char="•"/>
            </a:pPr>
            <a:r>
              <a:rPr lang="en-US" sz="1600"/>
              <a:t>Examining the impact of meat consumption, animal suffering, and fur trade</a:t>
            </a:r>
          </a:p>
          <a:p>
            <a:pPr marL="285750" lvl="0" indent="-285750" algn="l" rtl="0">
              <a:lnSpc>
                <a:spcPct val="200000"/>
              </a:lnSpc>
              <a:spcBef>
                <a:spcPts val="0"/>
              </a:spcBef>
              <a:spcAft>
                <a:spcPts val="0"/>
              </a:spcAft>
              <a:buFont typeface="Arial" panose="020B0604020202020204" pitchFamily="34" charset="0"/>
              <a:buChar char="•"/>
            </a:pPr>
            <a:r>
              <a:rPr lang="en-US" sz="1600"/>
              <a:t>Improving the clarity and storytelling of the original viz</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a:extLst>
            <a:ext uri="{FF2B5EF4-FFF2-40B4-BE49-F238E27FC236}">
              <a16:creationId xmlns:a16="http://schemas.microsoft.com/office/drawing/2014/main" id="{4703A6A4-603A-6F89-4A7F-8F681E49C1F6}"/>
            </a:ext>
          </a:extLst>
        </p:cNvPr>
        <p:cNvGrpSpPr/>
        <p:nvPr/>
      </p:nvGrpSpPr>
      <p:grpSpPr>
        <a:xfrm>
          <a:off x="0" y="0"/>
          <a:ext cx="0" cy="0"/>
          <a:chOff x="0" y="0"/>
          <a:chExt cx="0" cy="0"/>
        </a:xfrm>
      </p:grpSpPr>
      <p:sp>
        <p:nvSpPr>
          <p:cNvPr id="314" name="Google Shape;314;p36">
            <a:extLst>
              <a:ext uri="{FF2B5EF4-FFF2-40B4-BE49-F238E27FC236}">
                <a16:creationId xmlns:a16="http://schemas.microsoft.com/office/drawing/2014/main" id="{256B04F6-E3E8-9C61-A45C-3AEB1E8A5E62}"/>
              </a:ext>
            </a:extLst>
          </p:cNvPr>
          <p:cNvSpPr txBox="1">
            <a:spLocks noGrp="1"/>
          </p:cNvSpPr>
          <p:nvPr>
            <p:ph type="title"/>
          </p:nvPr>
        </p:nvSpPr>
        <p:spPr>
          <a:xfrm>
            <a:off x="2295506" y="537301"/>
            <a:ext cx="4128264" cy="723300"/>
          </a:xfrm>
          <a:prstGeom prst="rect">
            <a:avLst/>
          </a:prstGeom>
        </p:spPr>
        <p:txBody>
          <a:bodyPr spcFirstLastPara="1" wrap="square" lIns="91425" tIns="91425" rIns="91425" bIns="91425" anchor="t" anchorCtr="0">
            <a:noAutofit/>
          </a:bodyPr>
          <a:lstStyle/>
          <a:p>
            <a:pPr algn="ctr"/>
            <a:r>
              <a:rPr lang="en-US" sz="4000"/>
              <a:t>Our Data Source</a:t>
            </a:r>
          </a:p>
        </p:txBody>
      </p:sp>
      <p:pic>
        <p:nvPicPr>
          <p:cNvPr id="4" name="Picture 3">
            <a:extLst>
              <a:ext uri="{FF2B5EF4-FFF2-40B4-BE49-F238E27FC236}">
                <a16:creationId xmlns:a16="http://schemas.microsoft.com/office/drawing/2014/main" id="{7E8761BC-97EF-3D03-85CB-4228642F3319}"/>
              </a:ext>
            </a:extLst>
          </p:cNvPr>
          <p:cNvPicPr>
            <a:picLocks noChangeAspect="1"/>
          </p:cNvPicPr>
          <p:nvPr/>
        </p:nvPicPr>
        <p:blipFill>
          <a:blip r:embed="rId3"/>
          <a:srcRect l="481" t="27217" r="56618"/>
          <a:stretch/>
        </p:blipFill>
        <p:spPr>
          <a:xfrm>
            <a:off x="5424344" y="1292476"/>
            <a:ext cx="2691768" cy="3150605"/>
          </a:xfrm>
          <a:prstGeom prst="rect">
            <a:avLst/>
          </a:prstGeom>
        </p:spPr>
      </p:pic>
      <p:sp>
        <p:nvSpPr>
          <p:cNvPr id="6" name="Google Shape;338;p39">
            <a:extLst>
              <a:ext uri="{FF2B5EF4-FFF2-40B4-BE49-F238E27FC236}">
                <a16:creationId xmlns:a16="http://schemas.microsoft.com/office/drawing/2014/main" id="{627EBD34-D7B0-75D2-F2C1-C6305C25AF84}"/>
              </a:ext>
            </a:extLst>
          </p:cNvPr>
          <p:cNvSpPr txBox="1">
            <a:spLocks noGrp="1"/>
          </p:cNvSpPr>
          <p:nvPr>
            <p:ph type="subTitle" idx="1"/>
          </p:nvPr>
        </p:nvSpPr>
        <p:spPr>
          <a:xfrm>
            <a:off x="828747" y="2426362"/>
            <a:ext cx="3919872" cy="8958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a:t>PETA (People for the Ethical Treatment of Animals)</a:t>
            </a:r>
          </a:p>
          <a:p>
            <a:pPr marL="285750" indent="-285750">
              <a:lnSpc>
                <a:spcPct val="114999"/>
              </a:lnSpc>
              <a:buFont typeface="Arial" panose="020B0604020202020204" pitchFamily="34" charset="0"/>
              <a:buChar char="•"/>
            </a:pPr>
            <a:r>
              <a:rPr lang="en-US" sz="1600"/>
              <a:t>World Animal Protection</a:t>
            </a:r>
          </a:p>
          <a:p>
            <a:pPr marL="285750" indent="-285750">
              <a:lnSpc>
                <a:spcPct val="114999"/>
              </a:lnSpc>
              <a:buFont typeface="Arial" panose="020B0604020202020204" pitchFamily="34" charset="0"/>
              <a:buChar char="•"/>
            </a:pPr>
            <a:r>
              <a:rPr lang="en-US" sz="1600"/>
              <a:t>Global Animal Law</a:t>
            </a:r>
          </a:p>
        </p:txBody>
      </p:sp>
      <p:sp>
        <p:nvSpPr>
          <p:cNvPr id="8" name="Google Shape;341;p39">
            <a:extLst>
              <a:ext uri="{FF2B5EF4-FFF2-40B4-BE49-F238E27FC236}">
                <a16:creationId xmlns:a16="http://schemas.microsoft.com/office/drawing/2014/main" id="{CBA5FC18-C69F-88A4-D7C1-C3867458D9C5}"/>
              </a:ext>
            </a:extLst>
          </p:cNvPr>
          <p:cNvSpPr txBox="1">
            <a:spLocks/>
          </p:cNvSpPr>
          <p:nvPr/>
        </p:nvSpPr>
        <p:spPr>
          <a:xfrm>
            <a:off x="1018303" y="1719883"/>
            <a:ext cx="3034901" cy="554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a:latin typeface="Atkinson Hyperlegible"/>
              </a:rPr>
              <a:t>Our Source Pulls From: </a:t>
            </a:r>
          </a:p>
        </p:txBody>
      </p:sp>
      <p:pic>
        <p:nvPicPr>
          <p:cNvPr id="2" name="Picture 1">
            <a:extLst>
              <a:ext uri="{FF2B5EF4-FFF2-40B4-BE49-F238E27FC236}">
                <a16:creationId xmlns:a16="http://schemas.microsoft.com/office/drawing/2014/main" id="{5FE108E8-B6F8-8035-0C81-29794CAB0753}"/>
              </a:ext>
            </a:extLst>
          </p:cNvPr>
          <p:cNvPicPr>
            <a:picLocks noChangeAspect="1"/>
          </p:cNvPicPr>
          <p:nvPr/>
        </p:nvPicPr>
        <p:blipFill>
          <a:blip r:embed="rId4"/>
          <a:stretch>
            <a:fillRect/>
          </a:stretch>
        </p:blipFill>
        <p:spPr>
          <a:xfrm>
            <a:off x="158691" y="3869853"/>
            <a:ext cx="1050386" cy="1145500"/>
          </a:xfrm>
          <a:prstGeom prst="rect">
            <a:avLst/>
          </a:prstGeom>
        </p:spPr>
      </p:pic>
    </p:spTree>
    <p:extLst>
      <p:ext uri="{BB962C8B-B14F-4D97-AF65-F5344CB8AC3E}">
        <p14:creationId xmlns:p14="http://schemas.microsoft.com/office/powerpoint/2010/main" val="390590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777604" y="168667"/>
            <a:ext cx="6791867"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t>Deconstructing: What didn’t work?</a:t>
            </a:r>
          </a:p>
        </p:txBody>
      </p:sp>
      <p:pic>
        <p:nvPicPr>
          <p:cNvPr id="3" name="Picture 2" descr="A screenshot of a computer screen&#10;&#10;AI-generated content may be incorrect.">
            <a:extLst>
              <a:ext uri="{FF2B5EF4-FFF2-40B4-BE49-F238E27FC236}">
                <a16:creationId xmlns:a16="http://schemas.microsoft.com/office/drawing/2014/main" id="{45D25E95-36E5-5427-E37C-44FEC292B5AC}"/>
              </a:ext>
            </a:extLst>
          </p:cNvPr>
          <p:cNvPicPr>
            <a:picLocks noChangeAspect="1"/>
          </p:cNvPicPr>
          <p:nvPr/>
        </p:nvPicPr>
        <p:blipFill>
          <a:blip r:embed="rId3"/>
          <a:stretch>
            <a:fillRect/>
          </a:stretch>
        </p:blipFill>
        <p:spPr>
          <a:xfrm>
            <a:off x="3593634" y="771363"/>
            <a:ext cx="5321497" cy="4193803"/>
          </a:xfrm>
          <a:prstGeom prst="rect">
            <a:avLst/>
          </a:prstGeom>
        </p:spPr>
      </p:pic>
      <p:pic>
        <p:nvPicPr>
          <p:cNvPr id="2" name="Picture 1" descr="A poster of a diagram of different colored circles&#10;&#10;AI-generated content may be incorrect.">
            <a:extLst>
              <a:ext uri="{FF2B5EF4-FFF2-40B4-BE49-F238E27FC236}">
                <a16:creationId xmlns:a16="http://schemas.microsoft.com/office/drawing/2014/main" id="{4B8AF988-7338-45EF-DDCA-CC31195D886C}"/>
              </a:ext>
            </a:extLst>
          </p:cNvPr>
          <p:cNvPicPr>
            <a:picLocks noChangeAspect="1"/>
          </p:cNvPicPr>
          <p:nvPr/>
        </p:nvPicPr>
        <p:blipFill>
          <a:blip r:embed="rId4"/>
          <a:stretch>
            <a:fillRect/>
          </a:stretch>
        </p:blipFill>
        <p:spPr>
          <a:xfrm>
            <a:off x="425174" y="1087186"/>
            <a:ext cx="2500857" cy="33563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C5D53C8F-B614-8711-C972-B6A949FF56D2}"/>
            </a:ext>
          </a:extLst>
        </p:cNvPr>
        <p:cNvGrpSpPr/>
        <p:nvPr/>
      </p:nvGrpSpPr>
      <p:grpSpPr>
        <a:xfrm>
          <a:off x="0" y="0"/>
          <a:ext cx="0" cy="0"/>
          <a:chOff x="0" y="0"/>
          <a:chExt cx="0" cy="0"/>
        </a:xfrm>
      </p:grpSpPr>
      <p:sp>
        <p:nvSpPr>
          <p:cNvPr id="328" name="Google Shape;328;p38">
            <a:extLst>
              <a:ext uri="{FF2B5EF4-FFF2-40B4-BE49-F238E27FC236}">
                <a16:creationId xmlns:a16="http://schemas.microsoft.com/office/drawing/2014/main" id="{71B92996-4E46-5114-AF97-4C9D610262BA}"/>
              </a:ext>
            </a:extLst>
          </p:cNvPr>
          <p:cNvSpPr txBox="1">
            <a:spLocks noGrp="1"/>
          </p:cNvSpPr>
          <p:nvPr>
            <p:ph type="title"/>
          </p:nvPr>
        </p:nvSpPr>
        <p:spPr>
          <a:xfrm>
            <a:off x="720000" y="369384"/>
            <a:ext cx="7704000"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Our Reconstruction Approach</a:t>
            </a:r>
          </a:p>
        </p:txBody>
      </p:sp>
      <p:pic>
        <p:nvPicPr>
          <p:cNvPr id="7" name="Picture 6" descr="A screenshot of a chat&#10;&#10;AI-generated content may be incorrect.">
            <a:extLst>
              <a:ext uri="{FF2B5EF4-FFF2-40B4-BE49-F238E27FC236}">
                <a16:creationId xmlns:a16="http://schemas.microsoft.com/office/drawing/2014/main" id="{2DBB768D-822D-2BCD-363F-499729A0C289}"/>
              </a:ext>
            </a:extLst>
          </p:cNvPr>
          <p:cNvPicPr>
            <a:picLocks noChangeAspect="1"/>
          </p:cNvPicPr>
          <p:nvPr/>
        </p:nvPicPr>
        <p:blipFill>
          <a:blip r:embed="rId3"/>
          <a:srcRect t="-77" b="-1"/>
          <a:stretch/>
        </p:blipFill>
        <p:spPr>
          <a:xfrm>
            <a:off x="359709" y="1092685"/>
            <a:ext cx="1408969" cy="3598589"/>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CFD94B6E-8C15-4CC7-5B2F-9B6550F0CE87}"/>
              </a:ext>
            </a:extLst>
          </p:cNvPr>
          <p:cNvPicPr>
            <a:picLocks noChangeAspect="1"/>
          </p:cNvPicPr>
          <p:nvPr/>
        </p:nvPicPr>
        <p:blipFill>
          <a:blip r:embed="rId4"/>
          <a:srcRect r="10591"/>
          <a:stretch/>
        </p:blipFill>
        <p:spPr>
          <a:xfrm>
            <a:off x="1761762" y="1096603"/>
            <a:ext cx="1408969" cy="3594671"/>
          </a:xfrm>
          <a:prstGeom prst="rect">
            <a:avLst/>
          </a:prstGeom>
        </p:spPr>
      </p:pic>
      <p:sp>
        <p:nvSpPr>
          <p:cNvPr id="9" name="TextBox 8">
            <a:extLst>
              <a:ext uri="{FF2B5EF4-FFF2-40B4-BE49-F238E27FC236}">
                <a16:creationId xmlns:a16="http://schemas.microsoft.com/office/drawing/2014/main" id="{9D874CF0-58BC-8674-52C2-2688C3CDBB66}"/>
              </a:ext>
            </a:extLst>
          </p:cNvPr>
          <p:cNvSpPr txBox="1"/>
          <p:nvPr/>
        </p:nvSpPr>
        <p:spPr>
          <a:xfrm>
            <a:off x="3603608" y="2063918"/>
            <a:ext cx="106913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a:solidFill>
                  <a:srgbClr val="FF0000"/>
                </a:solidFill>
                <a:latin typeface="Atkinson Hyperlegible"/>
              </a:rPr>
              <a:t>vs.</a:t>
            </a:r>
          </a:p>
        </p:txBody>
      </p:sp>
      <p:pic>
        <p:nvPicPr>
          <p:cNvPr id="2" name="Picture 1" descr="A screenshot of a screenshot of a computer&#10;&#10;AI-generated content may be incorrect.">
            <a:extLst>
              <a:ext uri="{FF2B5EF4-FFF2-40B4-BE49-F238E27FC236}">
                <a16:creationId xmlns:a16="http://schemas.microsoft.com/office/drawing/2014/main" id="{B841E3E2-5DB5-B102-FDC4-456D0A6ED0DE}"/>
              </a:ext>
            </a:extLst>
          </p:cNvPr>
          <p:cNvPicPr>
            <a:picLocks noChangeAspect="1"/>
          </p:cNvPicPr>
          <p:nvPr/>
        </p:nvPicPr>
        <p:blipFill>
          <a:blip r:embed="rId5"/>
          <a:stretch>
            <a:fillRect/>
          </a:stretch>
        </p:blipFill>
        <p:spPr>
          <a:xfrm>
            <a:off x="4827722" y="1092684"/>
            <a:ext cx="3671515" cy="3598589"/>
          </a:xfrm>
          <a:prstGeom prst="rect">
            <a:avLst/>
          </a:prstGeom>
        </p:spPr>
      </p:pic>
    </p:spTree>
    <p:extLst>
      <p:ext uri="{BB962C8B-B14F-4D97-AF65-F5344CB8AC3E}">
        <p14:creationId xmlns:p14="http://schemas.microsoft.com/office/powerpoint/2010/main" val="292130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1076752" y="374253"/>
            <a:ext cx="6874553" cy="7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a:t>Our Reconstruction Approach</a:t>
            </a:r>
            <a:endParaRPr sz="4000"/>
          </a:p>
        </p:txBody>
      </p:sp>
      <p:pic>
        <p:nvPicPr>
          <p:cNvPr id="2" name="Graphic 1" descr="Bar chart with solid fill">
            <a:extLst>
              <a:ext uri="{FF2B5EF4-FFF2-40B4-BE49-F238E27FC236}">
                <a16:creationId xmlns:a16="http://schemas.microsoft.com/office/drawing/2014/main" id="{95A3D7D6-6FCC-5BED-A081-372CC4B3B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151" y="927495"/>
            <a:ext cx="1645583" cy="1721223"/>
          </a:xfrm>
          <a:prstGeom prst="rect">
            <a:avLst/>
          </a:prstGeom>
        </p:spPr>
      </p:pic>
      <p:pic>
        <p:nvPicPr>
          <p:cNvPr id="5" name="Graphic 4" descr="Chicken leg with solid fill">
            <a:extLst>
              <a:ext uri="{FF2B5EF4-FFF2-40B4-BE49-F238E27FC236}">
                <a16:creationId xmlns:a16="http://schemas.microsoft.com/office/drawing/2014/main" id="{4DF2342A-A4F2-A53D-EA26-37309F9F4F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792" y="3072307"/>
            <a:ext cx="1569944" cy="1544730"/>
          </a:xfrm>
          <a:prstGeom prst="rect">
            <a:avLst/>
          </a:prstGeom>
        </p:spPr>
      </p:pic>
      <p:pic>
        <p:nvPicPr>
          <p:cNvPr id="6" name="Graphic 5" descr="Rabbit with solid fill">
            <a:extLst>
              <a:ext uri="{FF2B5EF4-FFF2-40B4-BE49-F238E27FC236}">
                <a16:creationId xmlns:a16="http://schemas.microsoft.com/office/drawing/2014/main" id="{9E080B10-9E7D-C080-C066-4464977898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7068" y="2891787"/>
            <a:ext cx="1653988" cy="1712818"/>
          </a:xfrm>
          <a:prstGeom prst="rect">
            <a:avLst/>
          </a:prstGeom>
        </p:spPr>
      </p:pic>
      <p:pic>
        <p:nvPicPr>
          <p:cNvPr id="7" name="Graphic 6" descr="Hamster with solid fill">
            <a:extLst>
              <a:ext uri="{FF2B5EF4-FFF2-40B4-BE49-F238E27FC236}">
                <a16:creationId xmlns:a16="http://schemas.microsoft.com/office/drawing/2014/main" id="{E124A99B-5B39-3785-EA52-F7FF1F257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3699" y="1018752"/>
            <a:ext cx="1653988" cy="1628775"/>
          </a:xfrm>
          <a:prstGeom prst="rect">
            <a:avLst/>
          </a:prstGeom>
        </p:spPr>
      </p:pic>
      <p:sp>
        <p:nvSpPr>
          <p:cNvPr id="8" name="TextBox 7">
            <a:extLst>
              <a:ext uri="{FF2B5EF4-FFF2-40B4-BE49-F238E27FC236}">
                <a16:creationId xmlns:a16="http://schemas.microsoft.com/office/drawing/2014/main" id="{207AA99A-9B79-C4AF-51BE-1CB72F753BCB}"/>
              </a:ext>
            </a:extLst>
          </p:cNvPr>
          <p:cNvSpPr txBox="1"/>
          <p:nvPr/>
        </p:nvSpPr>
        <p:spPr>
          <a:xfrm>
            <a:off x="1535288" y="2573581"/>
            <a:ext cx="25464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tkinson Hyperlegible"/>
              </a:rPr>
              <a:t>Treatment of Animals Overall</a:t>
            </a:r>
          </a:p>
        </p:txBody>
      </p:sp>
      <p:sp>
        <p:nvSpPr>
          <p:cNvPr id="9" name="TextBox 8">
            <a:extLst>
              <a:ext uri="{FF2B5EF4-FFF2-40B4-BE49-F238E27FC236}">
                <a16:creationId xmlns:a16="http://schemas.microsoft.com/office/drawing/2014/main" id="{BF973756-9539-F1EA-25EB-BBD15C09F341}"/>
              </a:ext>
            </a:extLst>
          </p:cNvPr>
          <p:cNvSpPr txBox="1"/>
          <p:nvPr/>
        </p:nvSpPr>
        <p:spPr>
          <a:xfrm>
            <a:off x="1705430" y="4551569"/>
            <a:ext cx="18898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tkinson Hyperlegible"/>
              </a:rPr>
              <a:t>Meat Consumption</a:t>
            </a:r>
          </a:p>
        </p:txBody>
      </p:sp>
      <p:sp>
        <p:nvSpPr>
          <p:cNvPr id="10" name="TextBox 9">
            <a:extLst>
              <a:ext uri="{FF2B5EF4-FFF2-40B4-BE49-F238E27FC236}">
                <a16:creationId xmlns:a16="http://schemas.microsoft.com/office/drawing/2014/main" id="{B079A946-4F43-FC2A-7041-7AE937518C66}"/>
              </a:ext>
            </a:extLst>
          </p:cNvPr>
          <p:cNvSpPr txBox="1"/>
          <p:nvPr/>
        </p:nvSpPr>
        <p:spPr>
          <a:xfrm>
            <a:off x="5779713" y="4540481"/>
            <a:ext cx="16461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tkinson Hyperlegible"/>
              </a:rPr>
              <a:t>Fur Trade</a:t>
            </a:r>
            <a:endParaRPr lang="en-US"/>
          </a:p>
        </p:txBody>
      </p:sp>
      <p:sp>
        <p:nvSpPr>
          <p:cNvPr id="11" name="TextBox 10">
            <a:extLst>
              <a:ext uri="{FF2B5EF4-FFF2-40B4-BE49-F238E27FC236}">
                <a16:creationId xmlns:a16="http://schemas.microsoft.com/office/drawing/2014/main" id="{5D4E2DAE-46E9-2B46-ED43-A4A2FDEAC1BD}"/>
              </a:ext>
            </a:extLst>
          </p:cNvPr>
          <p:cNvSpPr txBox="1"/>
          <p:nvPr/>
        </p:nvSpPr>
        <p:spPr>
          <a:xfrm>
            <a:off x="5693724" y="2589313"/>
            <a:ext cx="16461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tkinson Hyperlegible"/>
              </a:rPr>
              <a:t>Animal Cruelty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C4DD5CC6-2CF9-AC9A-FBEC-95089B02FFB6}"/>
            </a:ext>
          </a:extLst>
        </p:cNvPr>
        <p:cNvGrpSpPr/>
        <p:nvPr/>
      </p:nvGrpSpPr>
      <p:grpSpPr>
        <a:xfrm>
          <a:off x="0" y="0"/>
          <a:ext cx="0" cy="0"/>
          <a:chOff x="0" y="0"/>
          <a:chExt cx="0" cy="0"/>
        </a:xfrm>
      </p:grpSpPr>
      <p:pic>
        <p:nvPicPr>
          <p:cNvPr id="2" name="Picture 1" descr="A map of the world with different colored squares and numbers&#10;&#10;AI-generated content may be incorrect.">
            <a:extLst>
              <a:ext uri="{FF2B5EF4-FFF2-40B4-BE49-F238E27FC236}">
                <a16:creationId xmlns:a16="http://schemas.microsoft.com/office/drawing/2014/main" id="{F4B2FC14-D470-B92C-C676-9845285F2DF0}"/>
              </a:ext>
            </a:extLst>
          </p:cNvPr>
          <p:cNvPicPr>
            <a:picLocks noChangeAspect="1"/>
          </p:cNvPicPr>
          <p:nvPr/>
        </p:nvPicPr>
        <p:blipFill>
          <a:blip r:embed="rId3"/>
          <a:stretch>
            <a:fillRect/>
          </a:stretch>
        </p:blipFill>
        <p:spPr>
          <a:xfrm>
            <a:off x="156575" y="229164"/>
            <a:ext cx="8830850" cy="4677344"/>
          </a:xfrm>
          <a:prstGeom prst="rect">
            <a:avLst/>
          </a:prstGeom>
        </p:spPr>
      </p:pic>
    </p:spTree>
    <p:extLst>
      <p:ext uri="{BB962C8B-B14F-4D97-AF65-F5344CB8AC3E}">
        <p14:creationId xmlns:p14="http://schemas.microsoft.com/office/powerpoint/2010/main" val="86354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3C46D440-9BA5-29D6-7483-AD20D1BA83D7}"/>
            </a:ext>
          </a:extLst>
        </p:cNvPr>
        <p:cNvGrpSpPr/>
        <p:nvPr/>
      </p:nvGrpSpPr>
      <p:grpSpPr>
        <a:xfrm>
          <a:off x="0" y="0"/>
          <a:ext cx="0" cy="0"/>
          <a:chOff x="0" y="0"/>
          <a:chExt cx="0" cy="0"/>
        </a:xfrm>
      </p:grpSpPr>
      <p:pic>
        <p:nvPicPr>
          <p:cNvPr id="2" name="Picture 1" descr="A map of the world with different colored countries/regions&#10;&#10;AI-generated content may be incorrect.">
            <a:extLst>
              <a:ext uri="{FF2B5EF4-FFF2-40B4-BE49-F238E27FC236}">
                <a16:creationId xmlns:a16="http://schemas.microsoft.com/office/drawing/2014/main" id="{749D4CB8-3C9A-663D-6D59-CB834C114588}"/>
              </a:ext>
            </a:extLst>
          </p:cNvPr>
          <p:cNvPicPr>
            <a:picLocks noChangeAspect="1"/>
          </p:cNvPicPr>
          <p:nvPr/>
        </p:nvPicPr>
        <p:blipFill>
          <a:blip r:embed="rId3"/>
          <a:stretch>
            <a:fillRect/>
          </a:stretch>
        </p:blipFill>
        <p:spPr>
          <a:xfrm>
            <a:off x="751823" y="652137"/>
            <a:ext cx="7632525" cy="3839227"/>
          </a:xfrm>
          <a:prstGeom prst="rect">
            <a:avLst/>
          </a:prstGeom>
        </p:spPr>
      </p:pic>
    </p:spTree>
    <p:extLst>
      <p:ext uri="{BB962C8B-B14F-4D97-AF65-F5344CB8AC3E}">
        <p14:creationId xmlns:p14="http://schemas.microsoft.com/office/powerpoint/2010/main" val="360962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8CCFAC43-AFC4-5F84-5F60-8F281184DB4D}"/>
            </a:ext>
          </a:extLst>
        </p:cNvPr>
        <p:cNvGrpSpPr/>
        <p:nvPr/>
      </p:nvGrpSpPr>
      <p:grpSpPr>
        <a:xfrm>
          <a:off x="0" y="0"/>
          <a:ext cx="0" cy="0"/>
          <a:chOff x="0" y="0"/>
          <a:chExt cx="0" cy="0"/>
        </a:xfrm>
      </p:grpSpPr>
      <p:pic>
        <p:nvPicPr>
          <p:cNvPr id="3" name="Picture 2" descr="A graph of different colored bars&#10;&#10;AI-generated content may be incorrect.">
            <a:extLst>
              <a:ext uri="{FF2B5EF4-FFF2-40B4-BE49-F238E27FC236}">
                <a16:creationId xmlns:a16="http://schemas.microsoft.com/office/drawing/2014/main" id="{87F4A975-4597-71C4-5541-8A9ADEBAAE19}"/>
              </a:ext>
            </a:extLst>
          </p:cNvPr>
          <p:cNvPicPr>
            <a:picLocks noChangeAspect="1"/>
          </p:cNvPicPr>
          <p:nvPr/>
        </p:nvPicPr>
        <p:blipFill>
          <a:blip r:embed="rId3"/>
          <a:stretch>
            <a:fillRect/>
          </a:stretch>
        </p:blipFill>
        <p:spPr>
          <a:xfrm>
            <a:off x="709678" y="1352354"/>
            <a:ext cx="7732473" cy="2438791"/>
          </a:xfrm>
          <a:prstGeom prst="rect">
            <a:avLst/>
          </a:prstGeom>
        </p:spPr>
      </p:pic>
    </p:spTree>
    <p:extLst>
      <p:ext uri="{BB962C8B-B14F-4D97-AF65-F5344CB8AC3E}">
        <p14:creationId xmlns:p14="http://schemas.microsoft.com/office/powerpoint/2010/main" val="2575533483"/>
      </p:ext>
    </p:extLst>
  </p:cSld>
  <p:clrMapOvr>
    <a:masterClrMapping/>
  </p:clrMapOvr>
</p:sld>
</file>

<file path=ppt/theme/theme1.xml><?xml version="1.0" encoding="utf-8"?>
<a:theme xmlns:a="http://schemas.openxmlformats.org/drawingml/2006/main" name="Evolution and Natural Selection - Biology - 9th Grade by Slidesgo">
  <a:themeElements>
    <a:clrScheme name="Simple Light">
      <a:dk1>
        <a:srgbClr val="252C25"/>
      </a:dk1>
      <a:lt1>
        <a:srgbClr val="FFFCF0"/>
      </a:lt1>
      <a:dk2>
        <a:srgbClr val="546454"/>
      </a:dk2>
      <a:lt2>
        <a:srgbClr val="6F856F"/>
      </a:lt2>
      <a:accent1>
        <a:srgbClr val="90A290"/>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Evolution and Natural Selection - Biology - 9th Grade by Slidesgo</vt:lpstr>
      <vt:lpstr>Better Visuals, Better Voices for Animals</vt:lpstr>
      <vt:lpstr>Why this topic?</vt:lpstr>
      <vt:lpstr>Our Data Source</vt:lpstr>
      <vt:lpstr>Deconstructing: What didn’t work?</vt:lpstr>
      <vt:lpstr>Our Reconstruction Approach</vt:lpstr>
      <vt:lpstr>Our Reconstruction Approach</vt:lpstr>
      <vt:lpstr>PowerPoint Presentation</vt:lpstr>
      <vt:lpstr>PowerPoint Presentation</vt:lpstr>
      <vt:lpstr>PowerPoint Presentation</vt:lpstr>
      <vt:lpstr>PowerPoint Presentation</vt:lpstr>
      <vt:lpstr>PowerPoint Presentation</vt:lpstr>
      <vt:lpstr>PowerPoint Presentation</vt:lpstr>
      <vt:lpstr>Key Insights from Reconstructed Dashboard</vt:lpstr>
      <vt:lpstr>Final Takeaways</vt:lpstr>
      <vt:lpstr>Thank You!</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2025-02-25T19:07:10Z</dcterms:modified>
</cp:coreProperties>
</file>